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deck follows the VGR 1.12 documentation. Each slide's notes name the docs page it comes from.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Suggested order for a one-day training. Bring the customer's objects and gripper model for the practical part.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Getting Started &gt; Solution types.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Solution types, Software modules.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Solution types &gt; Which type to choose.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Initial setup &gt; Vision controller overview, Mounting.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Initial setup &gt; Welcome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Users and Permissions.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Network setup &gt; Overview, Configuring the interfaces, Reserved IP ranges.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Network setup &gt; Configuring the interfaces.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Network setup &gt; Sensor interfaces, Sensor connection.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Remote access.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Autostart.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Studio Interface.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Solutions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Solutions page &gt; Creating a solution, Solution types.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Solutions page &gt; Solution detail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Solution types &gt; Setup steps of each solution type.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PhoXi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Software modules, Customization.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Robot communication overview, BPS Robot integration guides.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Robot communication overview &gt; Communication channels, Network setup &gt; Robot interface.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Action requests &gt; Bin picking action requests.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Action requests. The DOC-11 update adds four more requests; see the Robot Module section of the docs.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Robot &gt; Selecting a robot, Robot communication overview &gt; Automatic brand recognition.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Robot &gt; Robot mount orientation.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Robot &gt; Base frame offsets.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Gripper.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Gripper &gt; Tool point, Gripping points &gt; Tool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Picked object, CAD file, Localization inputs, Mesh tools.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Gripping points &gt; Tool point and gripping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Gripping points &gt; Invariance, Multiplying invariances.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Gripping points &gt; Gripping point list, form, Rotation invariance.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Gripping points &gt; Teaching a gripping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Gripping points &gt; Oriented placing.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Grasping methods.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Grasping methods &gt; Path stages, Mandatory and custom path stages.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Grasping methods &gt; Origin of the relative offset.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Grasping methods &gt; Editing a path stage.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3D sensors and scanning profiles &gt; Vision system configuration.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3D sensors and scanning profiles &gt; Scanning profiles.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Localization engines.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CAD Localization.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CAD Model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AI localization, Localization inputs.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Layer Localization.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MultiView Localization.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Bounding boxes.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Calibration &gt; What calibration does.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Calibration &gt; Calibration types.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Calibration &gt; Before you start, Robot setup.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Calibration &gt; Calibration modes, Automatic calibration, Simulated calibration.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Calibration &gt; Calibrate a vision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Calibration &gt; Verify the result, Tips and troubleshooting.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Environment &gt; Scene.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Environment &gt; Robot.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Environment &gt; Joint limits, Robot working space.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Environment &gt; Vision.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Environment &gt; Scene States.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Settings.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Settings &gt; Gripper / Object / Point cloud collision checking, Deployment &gt; Common collision situations.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Settings &gt; Path planning (Global Vision system settings).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Settings &gt; Picking priority, Gripper angle.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Settings &gt; Fast scan, Automatic saving of scans.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Deployment &gt; Deployment page, Deployment modes.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Deployment &gt; Hardware diagnostics, Action request toolbar, Deployment console, Cycle timer.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Deployment &gt; Object status. An object can be grasped in many ways; the status shows the furthest stage any of them reached.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Deployment &gt; Inspector widget.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Deployment &gt; Troubleshooting path planning.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Deployment &gt; Common collision situations, Impact of scan quality on collision checking.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Deployment &gt; Troubleshooting overview.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Deployment &gt; Support logs.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LS Solution Setup, Solution types, Calibration.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 in the docs: Reported pose, CAD file &gt; Changing the origin in Locator Studio.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the trainees to the docs pages used in this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4.png"/><Relationship Id="rId4" Type="http://schemas.openxmlformats.org/officeDocument/2006/relationships/notesSlide" Target="../notesSlides/notesSlide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notesSlide" Target="../notesSlides/notesSlide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6.png"/><Relationship Id="rId4" Type="http://schemas.openxmlformats.org/officeDocument/2006/relationships/notesSlide" Target="../notesSlides/notesSlide1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7.png"/><Relationship Id="rId4" Type="http://schemas.openxmlformats.org/officeDocument/2006/relationships/notesSlide" Target="../notesSlides/notesSlide1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8.png"/><Relationship Id="rId4" Type="http://schemas.openxmlformats.org/officeDocument/2006/relationships/notesSlide" Target="../notesSlides/notesSlide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9.png"/><Relationship Id="rId4" Type="http://schemas.openxmlformats.org/officeDocument/2006/relationships/notesSlide" Target="../notesSlides/notesSlide19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0.png"/><Relationship Id="rId4" Type="http://schemas.openxmlformats.org/officeDocument/2006/relationships/notesSlide" Target="../notesSlides/notesSlide2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1.png"/><Relationship Id="rId4" Type="http://schemas.openxmlformats.org/officeDocument/2006/relationships/notesSlide" Target="../notesSlides/notesSlide2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2.png"/><Relationship Id="rId4" Type="http://schemas.openxmlformats.org/officeDocument/2006/relationships/notesSlide" Target="../notesSlides/notesSlide2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4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3.png"/><Relationship Id="rId4" Type="http://schemas.openxmlformats.org/officeDocument/2006/relationships/notesSlide" Target="../notesSlides/notesSlide2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4.png"/><Relationship Id="rId4" Type="http://schemas.openxmlformats.org/officeDocument/2006/relationships/notesSlide" Target="../notesSlides/notesSlide2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5.png"/><Relationship Id="rId4" Type="http://schemas.openxmlformats.org/officeDocument/2006/relationships/notesSlide" Target="../notesSlides/notesSlide2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6.png"/><Relationship Id="rId4" Type="http://schemas.openxmlformats.org/officeDocument/2006/relationships/notesSlide" Target="../notesSlides/notesSlide28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7.png"/><Relationship Id="rId4" Type="http://schemas.openxmlformats.org/officeDocument/2006/relationships/notesSlide" Target="../notesSlides/notesSlide29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8.png"/><Relationship Id="rId4" Type="http://schemas.openxmlformats.org/officeDocument/2006/relationships/notesSlide" Target="../notesSlides/notesSlide30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9.gif"/><Relationship Id="rId4" Type="http://schemas.openxmlformats.org/officeDocument/2006/relationships/notesSlide" Target="../notesSlides/notesSlide3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0.gif"/><Relationship Id="rId4" Type="http://schemas.openxmlformats.org/officeDocument/2006/relationships/notesSlide" Target="../notesSlides/notesSlide3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1.png"/><Relationship Id="rId4" Type="http://schemas.openxmlformats.org/officeDocument/2006/relationships/notesSlide" Target="../notesSlides/notesSlide3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2.png"/><Relationship Id="rId4" Type="http://schemas.openxmlformats.org/officeDocument/2006/relationships/notesSlide" Target="../notesSlides/notesSlide34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3.gif"/><Relationship Id="rId4" Type="http://schemas.openxmlformats.org/officeDocument/2006/relationships/notesSlide" Target="../notesSlides/notesSlide35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4.gif"/><Relationship Id="rId4" Type="http://schemas.openxmlformats.org/officeDocument/2006/relationships/notesSlide" Target="../notesSlides/notesSlide3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5.png"/><Relationship Id="rId4" Type="http://schemas.openxmlformats.org/officeDocument/2006/relationships/notesSlide" Target="../notesSlides/notesSlide38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6.png"/><Relationship Id="rId4" Type="http://schemas.openxmlformats.org/officeDocument/2006/relationships/notesSlide" Target="../notesSlides/notesSlide39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7.png"/><Relationship Id="rId4" Type="http://schemas.openxmlformats.org/officeDocument/2006/relationships/notesSlide" Target="../notesSlides/notesSlide40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notesSlide" Target="../notesSlides/notesSlide41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0.png"/><Relationship Id="rId4" Type="http://schemas.openxmlformats.org/officeDocument/2006/relationships/notesSlide" Target="../notesSlides/notesSlide43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1.gif"/><Relationship Id="rId4" Type="http://schemas.openxmlformats.org/officeDocument/2006/relationships/notesSlide" Target="../notesSlides/notesSlide44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2.png"/><Relationship Id="rId4" Type="http://schemas.openxmlformats.org/officeDocument/2006/relationships/notesSlide" Target="../notesSlides/notesSlide45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3.gif"/><Relationship Id="rId4" Type="http://schemas.openxmlformats.org/officeDocument/2006/relationships/notesSlide" Target="../notesSlides/notesSlide4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4.gif"/><Relationship Id="rId4" Type="http://schemas.openxmlformats.org/officeDocument/2006/relationships/notesSlide" Target="../notesSlides/notesSlide4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5.png"/><Relationship Id="rId4" Type="http://schemas.openxmlformats.org/officeDocument/2006/relationships/notesSlide" Target="../notesSlides/notesSlide48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6.png"/><Relationship Id="rId4" Type="http://schemas.openxmlformats.org/officeDocument/2006/relationships/notesSlide" Target="../notesSlides/notesSlide49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7.gif"/><Relationship Id="rId4" Type="http://schemas.openxmlformats.org/officeDocument/2006/relationships/notesSlide" Target="../notesSlides/notesSlide50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1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8.png"/><Relationship Id="rId4" Type="http://schemas.openxmlformats.org/officeDocument/2006/relationships/notesSlide" Target="../notesSlides/notesSlide53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9.png"/><Relationship Id="rId4" Type="http://schemas.openxmlformats.org/officeDocument/2006/relationships/notesSlide" Target="../notesSlides/notesSlide54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0.png"/><Relationship Id="rId4" Type="http://schemas.openxmlformats.org/officeDocument/2006/relationships/notesSlide" Target="../notesSlides/notesSlide55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1.gif"/><Relationship Id="rId4" Type="http://schemas.openxmlformats.org/officeDocument/2006/relationships/notesSlide" Target="../notesSlides/notesSlide5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notesSlide" Target="../notesSlides/notesSlide5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4.png"/><Relationship Id="rId4" Type="http://schemas.openxmlformats.org/officeDocument/2006/relationships/notesSlide" Target="../notesSlides/notesSlide58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notesSlide" Target="../notesSlides/notesSlide59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7.png"/><Relationship Id="rId4" Type="http://schemas.openxmlformats.org/officeDocument/2006/relationships/notesSlide" Target="../notesSlides/notesSlide60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1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8.gif"/><Relationship Id="rId4" Type="http://schemas.openxmlformats.org/officeDocument/2006/relationships/notesSlide" Target="../notesSlides/notesSlide63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4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9.png"/><Relationship Id="rId4" Type="http://schemas.openxmlformats.org/officeDocument/2006/relationships/notesSlide" Target="../notesSlides/notesSlide65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60.png"/><Relationship Id="rId4" Type="http://schemas.openxmlformats.org/officeDocument/2006/relationships/notesSlide" Target="../notesSlides/notesSlide66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Relationship Id="rId9" Type="http://schemas.openxmlformats.org/officeDocument/2006/relationships/image" Target="../media/image67.png"/><Relationship Id="rId10" Type="http://schemas.openxmlformats.org/officeDocument/2006/relationships/image" Target="../media/image68.png"/><Relationship Id="rId11" Type="http://schemas.openxmlformats.org/officeDocument/2006/relationships/image" Target="../media/image69.png"/><Relationship Id="rId12" Type="http://schemas.openxmlformats.org/officeDocument/2006/relationships/image" Target="../media/image70.png"/><Relationship Id="rId13" Type="http://schemas.openxmlformats.org/officeDocument/2006/relationships/image" Target="../media/image71.png"/><Relationship Id="rId14" Type="http://schemas.openxmlformats.org/officeDocument/2006/relationships/image" Target="../media/image72.png"/><Relationship Id="rId15" Type="http://schemas.openxmlformats.org/officeDocument/2006/relationships/image" Target="../media/image73.png"/><Relationship Id="rId16" Type="http://schemas.openxmlformats.org/officeDocument/2006/relationships/image" Target="../media/image74.png"/><Relationship Id="rId17" Type="http://schemas.openxmlformats.org/officeDocument/2006/relationships/notesSlide" Target="../notesSlides/notesSlide6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75.png"/><Relationship Id="rId4" Type="http://schemas.openxmlformats.org/officeDocument/2006/relationships/notesSlide" Target="../notesSlides/notesSlide68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9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76.png"/><Relationship Id="rId4" Type="http://schemas.openxmlformats.org/officeDocument/2006/relationships/notesSlide" Target="../notesSlides/notesSlide70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71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77.png"/><Relationship Id="rId4" Type="http://schemas.openxmlformats.org/officeDocument/2006/relationships/notesSlide" Target="../notesSlides/notesSlide72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7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78.gif"/><Relationship Id="rId4" Type="http://schemas.openxmlformats.org/officeDocument/2006/relationships/notesSlide" Target="../notesSlides/notesSlide7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7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zebra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40080"/>
            <a:ext cx="2103120" cy="6767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85800" y="2788920"/>
            <a:ext cx="1097280" cy="73152"/>
          </a:xfrm>
          <a:prstGeom prst="rect">
            <a:avLst/>
          </a:prstGeom>
          <a:solidFill>
            <a:srgbClr val="0073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017520"/>
            <a:ext cx="10058400" cy="10972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Zebra Sans"/>
              </a:rPr>
              <a:t>Bin Picking Studio 1.12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977639"/>
            <a:ext cx="10058400" cy="7315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Zebra Sans"/>
              </a:rPr>
              <a:t>Introduction and Training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0"/>
            <a:ext cx="100584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999999"/>
                </a:solidFill>
                <a:latin typeface="Zebra Sans"/>
              </a:rPr>
              <a:t>Covers Bin Picking Studio 1.12 and Locator Studio 1.5. Based on the VGR documentation.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Training agenda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2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48640" y="1325880"/>
            <a:ext cx="5303519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8640" y="1435607"/>
            <a:ext cx="73152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0073E6"/>
                </a:solidFill>
                <a:latin typeface="Zebra San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417320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1">
                <a:solidFill>
                  <a:srgbClr val="000000"/>
                </a:solidFill>
                <a:latin typeface="Zebra Sans"/>
              </a:rPr>
              <a:t>Getting started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1764792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666666"/>
                </a:solidFill>
                <a:latin typeface="Zebra Sans"/>
              </a:rPr>
              <a:t>BPS and LS, solution types, vision controller, users, network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8640" y="2313432"/>
            <a:ext cx="5303519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48640" y="2423160"/>
            <a:ext cx="73152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0073E6"/>
                </a:solidFill>
                <a:latin typeface="Zebra San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404872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1">
                <a:solidFill>
                  <a:srgbClr val="000000"/>
                </a:solidFill>
                <a:latin typeface="Zebra Sans"/>
              </a:rPr>
              <a:t>Studio interface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2752344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666666"/>
                </a:solidFill>
                <a:latin typeface="Zebra Sans"/>
              </a:rPr>
              <a:t>Solutions, PhoXi page, software modules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48640" y="3300984"/>
            <a:ext cx="5303519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48640" y="3410712"/>
            <a:ext cx="73152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0073E6"/>
                </a:solidFill>
                <a:latin typeface="Zebra San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25880" y="3392424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1">
                <a:solidFill>
                  <a:srgbClr val="000000"/>
                </a:solidFill>
                <a:latin typeface="Zebra Sans"/>
              </a:rPr>
              <a:t>Robot communication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739896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666666"/>
                </a:solidFill>
                <a:latin typeface="Zebra Sans"/>
              </a:rPr>
              <a:t>Robot module, channels, the picking cycle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48640" y="4288536"/>
            <a:ext cx="5303519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48640" y="4398264"/>
            <a:ext cx="73152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0073E6"/>
                </a:solidFill>
                <a:latin typeface="Zebra Sans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25880" y="4379976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1">
                <a:solidFill>
                  <a:srgbClr val="000000"/>
                </a:solidFill>
                <a:latin typeface="Zebra Sans"/>
              </a:rPr>
              <a:t>BPS solution setup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4727448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666666"/>
                </a:solidFill>
                <a:latin typeface="Zebra Sans"/>
              </a:rPr>
              <a:t>Robot, gripper, picked object, gripping points, grasping methods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48640" y="5276088"/>
            <a:ext cx="5303519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48640" y="5385816"/>
            <a:ext cx="73152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0073E6"/>
                </a:solidFill>
                <a:latin typeface="Zebra Sans"/>
              </a:rP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25880" y="5367528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1">
                <a:solidFill>
                  <a:srgbClr val="000000"/>
                </a:solidFill>
                <a:latin typeface="Zebra Sans"/>
              </a:rPr>
              <a:t>Vision system and localization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25880" y="5715000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666666"/>
                </a:solidFill>
                <a:latin typeface="Zebra Sans"/>
              </a:rPr>
              <a:t>Sensors, scanning profiles, CAD / AI / Layer engines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6217920" y="1325880"/>
            <a:ext cx="530352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217920" y="1435607"/>
            <a:ext cx="73152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0073E6"/>
                </a:solidFill>
                <a:latin typeface="Zebra Sans"/>
              </a:rPr>
              <a:t>06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95159" y="1417320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1">
                <a:solidFill>
                  <a:srgbClr val="000000"/>
                </a:solidFill>
                <a:latin typeface="Zebra Sans"/>
              </a:rPr>
              <a:t>Calibration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95159" y="1764792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666666"/>
                </a:solidFill>
                <a:latin typeface="Zebra Sans"/>
              </a:rPr>
              <a:t>Types, procedure, verification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217920" y="2313432"/>
            <a:ext cx="530352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217920" y="2423160"/>
            <a:ext cx="73152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0073E6"/>
                </a:solidFill>
                <a:latin typeface="Zebra Sans"/>
              </a:rPr>
              <a:t>07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95159" y="2404872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1">
                <a:solidFill>
                  <a:srgbClr val="000000"/>
                </a:solidFill>
                <a:latin typeface="Zebra Sans"/>
              </a:rPr>
              <a:t>Environment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95159" y="2752344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666666"/>
                </a:solidFill>
                <a:latin typeface="Zebra Sans"/>
              </a:rPr>
              <a:t>Scene, virtual robot, joint limits, scene states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6217920" y="3300984"/>
            <a:ext cx="530352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217920" y="3410712"/>
            <a:ext cx="73152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0073E6"/>
                </a:solidFill>
                <a:latin typeface="Zebra Sans"/>
              </a:rPr>
              <a:t>08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95159" y="3392424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1">
                <a:solidFill>
                  <a:srgbClr val="000000"/>
                </a:solidFill>
                <a:latin typeface="Zebra Sans"/>
              </a:rPr>
              <a:t>Settings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95159" y="3739896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666666"/>
                </a:solidFill>
                <a:latin typeface="Zebra Sans"/>
              </a:rPr>
              <a:t>How settings work and the most important ones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6217920" y="4288536"/>
            <a:ext cx="530352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217920" y="4398264"/>
            <a:ext cx="73152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0073E6"/>
                </a:solidFill>
                <a:latin typeface="Zebra Sans"/>
              </a:rPr>
              <a:t>09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95159" y="4379976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1">
                <a:solidFill>
                  <a:srgbClr val="000000"/>
                </a:solidFill>
                <a:latin typeface="Zebra Sans"/>
              </a:rPr>
              <a:t>Deployment and troubleshooting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995159" y="4727448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666666"/>
                </a:solidFill>
                <a:latin typeface="Zebra Sans"/>
              </a:rPr>
              <a:t>Deployment page, object status, Inspector, support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6217920" y="5276088"/>
            <a:ext cx="530352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217920" y="5385816"/>
            <a:ext cx="73152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0073E6"/>
                </a:solidFill>
                <a:latin typeface="Zebra Sans"/>
              </a:rPr>
              <a:t>10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995159" y="5367528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1">
                <a:solidFill>
                  <a:srgbClr val="000000"/>
                </a:solidFill>
                <a:latin typeface="Zebra Sans"/>
              </a:rPr>
              <a:t>Locator Studio specifics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995159" y="5715000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666666"/>
                </a:solidFill>
                <a:latin typeface="Zebra Sans"/>
              </a:rPr>
              <a:t>LS setup and the reported pose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0" y="0"/>
            <a:ext cx="4754880" cy="6858000"/>
          </a:xfrm>
          <a:custGeom>
            <a:avLst/>
            <a:gdLst/>
            <a:ahLst/>
            <a:cxnLst/>
            <a:rect l="l" t="t" r="r" b="b"/>
            <a:pathLst>
              <a:path w="4754880" h="6858000">
                <a:moveTo>
                  <a:pt x="0" y="0"/>
                </a:moveTo>
                <a:lnTo>
                  <a:pt x="4754880" y="0"/>
                </a:lnTo>
                <a:lnTo>
                  <a:pt x="4754880" y="5669280"/>
                </a:lnTo>
                <a:lnTo>
                  <a:pt x="3840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3840480" cy="10972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6000" b="1">
                <a:solidFill>
                  <a:srgbClr val="0073E6"/>
                </a:solidFill>
                <a:latin typeface="Zebra Sans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240280"/>
            <a:ext cx="3840480" cy="2286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Zebra Sans"/>
              </a:rPr>
              <a:t>Getting started</a:t>
            </a:r>
          </a:p>
        </p:txBody>
      </p:sp>
      <p:pic>
        <p:nvPicPr>
          <p:cNvPr id="5" name="Picture 4" descr="zebra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989320"/>
            <a:ext cx="1051560" cy="338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0" y="914400"/>
            <a:ext cx="59436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0073E6"/>
                </a:solidFill>
                <a:latin typeface="Zebra Sans"/>
              </a:rPr>
              <a:t>IN THIS CHAPTER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0" y="146304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0" y="153619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Bin Picking Studio and Locator Studio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0" y="197510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0" y="2048256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The five solution types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0" y="2487168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86400" y="2560320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The vision controller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0" y="2999232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3072384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First start-up and user roles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486400" y="3511296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86400" y="3584448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Network setup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86400" y="402336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86400" y="409651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Remote access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486400" y="453542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486400" y="4608576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Autostart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486400" y="5047488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One Studio, two products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57200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Locator Studio (LS)</a:t>
            </a:r>
            <a:r>
              <a:rPr sz="1600" b="0">
                <a:solidFill>
                  <a:srgbClr val="000000"/>
                </a:solidFill>
                <a:latin typeface="Zebra Sans"/>
              </a:rPr>
              <a:t> reports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pose of the localized object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The robot program plans the motion itself.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Bin Picking Studio (BPS)</a:t>
            </a:r>
            <a:r>
              <a:rPr sz="1600" b="0">
                <a:solidFill>
                  <a:srgbClr val="000000"/>
                </a:solidFill>
                <a:latin typeface="Zebra Sans"/>
              </a:rPr>
              <a:t> reports a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collision-free trajectory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and the gripper commands. To plan the path it needs models of the robot, the gripper and the cell.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In both cases the Studio </a:t>
            </a:r>
            <a:r>
              <a:rPr sz="1600" b="1">
                <a:solidFill>
                  <a:srgbClr val="000000"/>
                </a:solidFill>
                <a:latin typeface="Zebra Sans"/>
              </a:rPr>
              <a:t>never takes control</a:t>
            </a:r>
            <a:r>
              <a:rPr sz="1600" b="0">
                <a:solidFill>
                  <a:srgbClr val="000000"/>
                </a:solidFill>
                <a:latin typeface="Zebra Sans"/>
              </a:rPr>
              <a:t> of the robot. It only answers the action requests that the robot program sends.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solution type you choose decides whether a solution is BPS or LS.</a:t>
            </a:r>
          </a:p>
        </p:txBody>
      </p:sp>
      <p:pic>
        <p:nvPicPr>
          <p:cNvPr id="9" name="Picture 8" descr="solution-types-bps-vs-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79" y="1234440"/>
            <a:ext cx="6199632" cy="28402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The five solution types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78992"/>
            <a:ext cx="11064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000000"/>
                </a:solidFill>
                <a:latin typeface="Zebra Sans"/>
              </a:rPr>
              <a:t>You choose the type in the Create a new solution dialog.</a:t>
            </a:r>
          </a:p>
        </p:txBody>
      </p:sp>
      <p:pic>
        <p:nvPicPr>
          <p:cNvPr id="5" name="Picture 4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6" name="Connector 5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5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600200"/>
          <a:ext cx="11091669" cy="27432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2335088"/>
                <a:gridCol w="1070249"/>
                <a:gridCol w="1848611"/>
                <a:gridCol w="2529679"/>
                <a:gridCol w="330804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Zebra Sans"/>
                        </a:rPr>
                        <a:t>Solution type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Zebra Sans"/>
                        </a:rPr>
                        <a:t>Product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Zebra Sans"/>
                        </a:rPr>
                        <a:t>Recognition by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Zebra Sans"/>
                        </a:rPr>
                        <a:t>Reports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Zebra Sans"/>
                        </a:rPr>
                        <a:t>Ideal for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CAD Localization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LS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CAD model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Object pose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Picking from belt, assembly task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AI Localization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LS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AI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Object pose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Simple depalletization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Layer Localization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LS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Top layer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Top-layer pose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Picking whole layers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CAD Picking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BPS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CAD model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Collision-free trajectory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Bin picking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AI Picking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BPS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AI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Collision-free trajectory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Complex depalletization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48640" y="4892040"/>
            <a:ext cx="11091672" cy="731520"/>
          </a:xfrm>
          <a:prstGeom prst="rect">
            <a:avLst/>
          </a:prstGeom>
          <a:solidFill>
            <a:srgbClr val="E5F6FF"/>
          </a:solidFill>
          <a:ln w="12700">
            <a:solidFill>
              <a:srgbClr val="007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3232" y="4983479"/>
            <a:ext cx="10762488" cy="54864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>
              <a:spcAft>
                <a:spcPts val="200"/>
              </a:spcAft>
            </a:pPr>
            <a:r>
              <a:rPr sz="1300" b="1">
                <a:solidFill>
                  <a:srgbClr val="000000"/>
                </a:solidFill>
                <a:latin typeface="Zebra Sans"/>
              </a:rPr>
              <a:t>Tip:</a:t>
            </a:r>
            <a:r>
              <a:rPr sz="1300" b="0">
                <a:solidFill>
                  <a:srgbClr val="000000"/>
                </a:solidFill>
                <a:latin typeface="Zebra Sans"/>
              </a:rPr>
              <a:t> Which types you can create depends on the </a:t>
            </a:r>
            <a:r>
              <a:rPr sz="1300" b="1">
                <a:solidFill>
                  <a:srgbClr val="000000"/>
                </a:solidFill>
                <a:latin typeface="Zebra Sans"/>
              </a:rPr>
              <a:t>software modules</a:t>
            </a:r>
            <a:r>
              <a:rPr sz="1300" b="0">
                <a:solidFill>
                  <a:srgbClr val="000000"/>
                </a:solidFill>
                <a:latin typeface="Zebra Sans"/>
              </a:rPr>
              <a:t> (licenses) of the installation. Without a license the </a:t>
            </a:r>
            <a:r>
              <a:rPr sz="1300" b="1">
                <a:solidFill>
                  <a:srgbClr val="000000"/>
                </a:solidFill>
                <a:latin typeface="Zebra Sans"/>
              </a:rPr>
              <a:t>Create</a:t>
            </a:r>
            <a:r>
              <a:rPr sz="1300" b="0">
                <a:solidFill>
                  <a:srgbClr val="000000"/>
                </a:solidFill>
                <a:latin typeface="Zebra Sans"/>
              </a:rPr>
              <a:t> button is disabled.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Which type to choose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6</a:t>
            </a:r>
          </a:p>
        </p:txBody>
      </p:sp>
      <p:pic>
        <p:nvPicPr>
          <p:cNvPr id="8" name="Picture 7" descr="solution-types-choo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45" y="1234440"/>
            <a:ext cx="6994461" cy="32918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4663440"/>
            <a:ext cx="11091672" cy="160019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1">
                <a:solidFill>
                  <a:srgbClr val="000000"/>
                </a:solidFill>
                <a:latin typeface="Zebra Sans"/>
              </a:rPr>
              <a:t>Should the Studio plan a collision-free path for the robot?</a:t>
            </a:r>
            <a:r>
              <a:rPr sz="1500" b="0">
                <a:solidFill>
                  <a:srgbClr val="000000"/>
                </a:solidFill>
                <a:latin typeface="Zebra Sans"/>
              </a:rPr>
              <a:t> Yes: a BPS type (CAD Picking, AI Picking). No: an LS type.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1">
                <a:solidFill>
                  <a:srgbClr val="000000"/>
                </a:solidFill>
                <a:latin typeface="Zebra Sans"/>
              </a:rPr>
              <a:t>How should the object be recognized?</a:t>
            </a:r>
            <a:r>
              <a:rPr sz="1500" b="0">
                <a:solidFill>
                  <a:srgbClr val="000000"/>
                </a:solidFill>
                <a:latin typeface="Zebra Sans"/>
              </a:rPr>
              <a:t> By its CAD model, by AI, or as a whole top layer (Layer Localization, LS only).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The vision controller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78992"/>
            <a:ext cx="11064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000000"/>
                </a:solidFill>
                <a:latin typeface="Zebra Sans"/>
              </a:rPr>
              <a:t>An industrial computer with Ubuntu 22.04 and the Studio pre-installed.</a:t>
            </a:r>
          </a:p>
        </p:txBody>
      </p:sp>
      <p:pic>
        <p:nvPicPr>
          <p:cNvPr id="5" name="Picture 4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6" name="Connector 5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7</a:t>
            </a:r>
          </a:p>
        </p:txBody>
      </p:sp>
      <p:pic>
        <p:nvPicPr>
          <p:cNvPr id="9" name="Picture 8" descr="vc-fro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898" y="1600199"/>
            <a:ext cx="4294443" cy="2651760"/>
          </a:xfrm>
          <a:prstGeom prst="rect">
            <a:avLst/>
          </a:prstGeom>
        </p:spPr>
      </p:pic>
      <p:pic>
        <p:nvPicPr>
          <p:cNvPr id="10" name="Picture 9" descr="vc-re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6202" y="1600200"/>
            <a:ext cx="4493260" cy="26517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4297680"/>
            <a:ext cx="539496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66666"/>
                </a:solidFill>
                <a:latin typeface="Zebra Sans"/>
              </a:rPr>
              <a:t>Front: Ethernet and USB ports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45352" y="4297680"/>
            <a:ext cx="539496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66666"/>
                </a:solidFill>
                <a:latin typeface="Zebra Sans"/>
              </a:rPr>
              <a:t>Back: Nvidia GPU display ports and DC 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709160"/>
            <a:ext cx="5394960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Six Ethernet ports, left to right: </a:t>
            </a:r>
            <a:r>
              <a:rPr sz="1400" b="1">
                <a:solidFill>
                  <a:srgbClr val="000000"/>
                </a:solidFill>
                <a:latin typeface="Zebra Sans"/>
              </a:rPr>
              <a:t>Sensor 1–4</a:t>
            </a:r>
            <a:r>
              <a:rPr sz="1400" b="0">
                <a:solidFill>
                  <a:srgbClr val="000000"/>
                </a:solidFill>
                <a:latin typeface="Zebra Sans"/>
              </a:rPr>
              <a:t>, </a:t>
            </a:r>
            <a:r>
              <a:rPr sz="1400" b="1">
                <a:solidFill>
                  <a:srgbClr val="000000"/>
                </a:solidFill>
                <a:latin typeface="Zebra Sans"/>
              </a:rPr>
              <a:t>Network</a:t>
            </a:r>
            <a:r>
              <a:rPr sz="1400" b="0">
                <a:solidFill>
                  <a:srgbClr val="000000"/>
                </a:solidFill>
                <a:latin typeface="Zebra Sans"/>
              </a:rPr>
              <a:t>, </a:t>
            </a:r>
            <a:r>
              <a:rPr sz="1400" b="1">
                <a:solidFill>
                  <a:srgbClr val="000000"/>
                </a:solidFill>
                <a:latin typeface="Zebra Sans"/>
              </a:rPr>
              <a:t>Robot</a:t>
            </a:r>
            <a:r>
              <a:rPr sz="14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The DVI, VGA and DP ports of the integrated graphics are </a:t>
            </a:r>
            <a:r>
              <a:rPr sz="1400" b="1">
                <a:solidFill>
                  <a:srgbClr val="000000"/>
                </a:solidFill>
                <a:latin typeface="Zebra Sans"/>
              </a:rPr>
              <a:t>not supported</a:t>
            </a:r>
            <a:r>
              <a:rPr sz="1400" b="0">
                <a:solidFill>
                  <a:srgbClr val="000000"/>
                </a:solidFill>
                <a:latin typeface="Zebra Sans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5352" y="4709160"/>
            <a:ext cx="5394960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Connect the monitor to the </a:t>
            </a:r>
            <a:r>
              <a:rPr sz="1400" b="1">
                <a:solidFill>
                  <a:srgbClr val="000000"/>
                </a:solidFill>
                <a:latin typeface="Zebra Sans"/>
              </a:rPr>
              <a:t>Nvidia GPU</a:t>
            </a:r>
            <a:r>
              <a:rPr sz="1400" b="0">
                <a:solidFill>
                  <a:srgbClr val="000000"/>
                </a:solidFill>
                <a:latin typeface="Zebra Sans"/>
              </a:rPr>
              <a:t> ports on the back. No monitor: use the HDMI dummy plug.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Ambient temperature at most </a:t>
            </a:r>
            <a:r>
              <a:rPr sz="1400" b="1">
                <a:solidFill>
                  <a:srgbClr val="000000"/>
                </a:solidFill>
                <a:latin typeface="Zebra Sans"/>
              </a:rPr>
              <a:t>50 °C</a:t>
            </a:r>
            <a:r>
              <a:rPr sz="1400" b="0">
                <a:solidFill>
                  <a:srgbClr val="000000"/>
                </a:solidFill>
                <a:latin typeface="Zebra Sans"/>
              </a:rPr>
              <a:t>. On a wall, keep the heatsink fins vertical.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First start-up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8</a:t>
            </a:r>
          </a:p>
        </p:txBody>
      </p:sp>
      <p:pic>
        <p:nvPicPr>
          <p:cNvPr id="8" name="Picture 7" descr="initial-setup-step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550" y="1234440"/>
            <a:ext cx="10313851" cy="15544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2926079"/>
            <a:ext cx="11091672" cy="33375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The Welcome page guides you through the first setup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1">
                <a:solidFill>
                  <a:srgbClr val="000000"/>
                </a:solidFill>
                <a:latin typeface="Zebra Sans"/>
              </a:rPr>
              <a:t>Timezone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click your location on the map. You can change it later on the Customization page.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1">
                <a:solidFill>
                  <a:srgbClr val="000000"/>
                </a:solidFill>
                <a:latin typeface="Zebra Sans"/>
              </a:rPr>
              <a:t>Master account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Customer Admin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account that manages the Studio and the employee accounts.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1">
                <a:solidFill>
                  <a:srgbClr val="000000"/>
                </a:solidFill>
                <a:latin typeface="Zebra Sans"/>
              </a:rPr>
              <a:t>Employee accounts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(optional): accounts with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Maintenance</a:t>
            </a:r>
            <a:r>
              <a:rPr sz="1500" b="0">
                <a:solidFill>
                  <a:srgbClr val="000000"/>
                </a:solidFill>
                <a:latin typeface="Zebra Sans"/>
              </a:rPr>
              <a:t> or </a:t>
            </a:r>
            <a:r>
              <a:rPr sz="1500" b="1">
                <a:solidFill>
                  <a:srgbClr val="000000"/>
                </a:solidFill>
                <a:latin typeface="Zebra Sans"/>
              </a:rPr>
              <a:t>Operator</a:t>
            </a:r>
            <a:r>
              <a:rPr sz="1500" b="0">
                <a:solidFill>
                  <a:srgbClr val="000000"/>
                </a:solidFill>
                <a:latin typeface="Zebra Sans"/>
              </a:rPr>
              <a:t> role. You can add them later.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000000"/>
                </a:solidFill>
                <a:latin typeface="Zebra Sans"/>
              </a:rPr>
              <a:t>Then continue with the network setup and your first solution.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User roles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Admin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Photoneo employees only, for development and support.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Customer Admin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the Master account. Sets up solutions, changes the network and manages the user accounts.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Maintenance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creates and changes its own solutions and uses the PhoXi page. No user management, no network settings.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Operator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deploys solutions marked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ready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Cannot change solutions, grippers or settings.</a:t>
            </a:r>
          </a:p>
          <a:p>
            <a:pPr>
              <a:spcAft>
                <a:spcPts val="600"/>
              </a:spcAft>
            </a:pPr>
            <a:r>
              <a:rPr sz="1600" b="0">
                <a:solidFill>
                  <a:srgbClr val="000000"/>
                </a:solidFill>
                <a:latin typeface="Zebra Sans"/>
              </a:rPr>
              <a:t>Accounts are created in the menu &gt; </a:t>
            </a:r>
            <a:r>
              <a:rPr sz="1600" b="1">
                <a:solidFill>
                  <a:srgbClr val="000000"/>
                </a:solidFill>
                <a:latin typeface="Zebra Sans"/>
              </a:rPr>
              <a:t>Account management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&gt;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Create account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</p:txBody>
      </p:sp>
      <p:pic>
        <p:nvPicPr>
          <p:cNvPr id="9" name="Picture 8" descr="user-rol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19" y="1234440"/>
            <a:ext cx="5650992" cy="30919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Network: three kinds of interfaces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10</a:t>
            </a:r>
          </a:p>
        </p:txBody>
      </p:sp>
      <p:pic>
        <p:nvPicPr>
          <p:cNvPr id="8" name="Picture 7" descr="network-over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34440"/>
            <a:ext cx="5120640" cy="2734189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943600" y="1234440"/>
          <a:ext cx="5696711" cy="18288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1364001"/>
                <a:gridCol w="882589"/>
                <a:gridCol w="1925649"/>
                <a:gridCol w="152447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Interface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Ports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Connect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IP address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Sensor interfaces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Sensor 1–4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Photoneo 3D sensors, directly or through a Gigabit switch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Static. Interface 1 can run a DHCP server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Network interface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Network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Factory network, Internet, a computer for remote access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Static or DHCP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Robot interface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Robot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The robot controller, directly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Static, same subnet as the robot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4480560"/>
            <a:ext cx="11091672" cy="1828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Set all interfaces on the </a:t>
            </a:r>
            <a:r>
              <a:rPr sz="1400" b="1">
                <a:solidFill>
                  <a:srgbClr val="000000"/>
                </a:solidFill>
                <a:latin typeface="Zebra Sans"/>
              </a:rPr>
              <a:t>Network</a:t>
            </a:r>
            <a:r>
              <a:rPr sz="1400" b="0">
                <a:solidFill>
                  <a:srgbClr val="000000"/>
                </a:solidFill>
                <a:latin typeface="Zebra Sans"/>
              </a:rPr>
              <a:t> page of the Studio, never in the Ubuntu network panel.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Robot interface defaults: vision controller </a:t>
            </a:r>
            <a:r>
              <a:rPr sz="1400" b="1">
                <a:solidFill>
                  <a:srgbClr val="000000"/>
                </a:solidFill>
                <a:latin typeface="Zebra Sans"/>
              </a:rPr>
              <a:t>192.168.1.1</a:t>
            </a:r>
            <a:r>
              <a:rPr sz="1400" b="0">
                <a:solidFill>
                  <a:srgbClr val="000000"/>
                </a:solidFill>
                <a:latin typeface="Zebra Sans"/>
              </a:rPr>
              <a:t>, robot controller </a:t>
            </a:r>
            <a:r>
              <a:rPr sz="1400" b="1">
                <a:solidFill>
                  <a:srgbClr val="000000"/>
                </a:solidFill>
                <a:latin typeface="Zebra Sans"/>
              </a:rPr>
              <a:t>192.168.1.2</a:t>
            </a:r>
            <a:r>
              <a:rPr sz="1400" b="0">
                <a:solidFill>
                  <a:srgbClr val="000000"/>
                </a:solidFill>
                <a:latin typeface="Zebra Sans"/>
              </a:rPr>
              <a:t>. Use </a:t>
            </a:r>
            <a:r>
              <a:rPr sz="1400" b="1">
                <a:solidFill>
                  <a:srgbClr val="000000"/>
                </a:solidFill>
                <a:latin typeface="Zebra Sans"/>
              </a:rPr>
              <a:t>Test connection</a:t>
            </a:r>
            <a:r>
              <a:rPr sz="1400" b="0">
                <a:solidFill>
                  <a:srgbClr val="000000"/>
                </a:solidFill>
                <a:latin typeface="Zebra Sans"/>
              </a:rPr>
              <a:t> after saving.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Subnets must not overlap each other or the reserved ranges </a:t>
            </a:r>
            <a:r>
              <a:rPr sz="1400" b="1">
                <a:solidFill>
                  <a:srgbClr val="000000"/>
                </a:solidFill>
                <a:latin typeface="Zebra Sans"/>
              </a:rPr>
              <a:t>169.254.0.0/16</a:t>
            </a:r>
            <a:r>
              <a:rPr sz="1400" b="0">
                <a:solidFill>
                  <a:srgbClr val="000000"/>
                </a:solidFill>
                <a:latin typeface="Zebra Sans"/>
              </a:rPr>
              <a:t>, </a:t>
            </a:r>
            <a:r>
              <a:rPr sz="1400" b="1">
                <a:solidFill>
                  <a:srgbClr val="000000"/>
                </a:solidFill>
                <a:latin typeface="Zebra Sans"/>
              </a:rPr>
              <a:t>172.18.0.0/28</a:t>
            </a:r>
            <a:r>
              <a:rPr sz="1400" b="0">
                <a:solidFill>
                  <a:srgbClr val="000000"/>
                </a:solidFill>
                <a:latin typeface="Zebra Sans"/>
              </a:rPr>
              <a:t> and </a:t>
            </a:r>
            <a:r>
              <a:rPr sz="1400" b="1">
                <a:solidFill>
                  <a:srgbClr val="000000"/>
                </a:solidFill>
                <a:latin typeface="Zebra Sans"/>
              </a:rPr>
              <a:t>192.168.101.0/24</a:t>
            </a:r>
            <a:r>
              <a:rPr sz="1400" b="0">
                <a:solidFill>
                  <a:srgbClr val="000000"/>
                </a:solidFill>
                <a:latin typeface="Zebra Sans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The Network page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57200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One block per interface: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Robot interface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Network interface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Sensor interfaces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Click </a:t>
            </a:r>
            <a:r>
              <a:rPr sz="1600" b="1">
                <a:solidFill>
                  <a:srgbClr val="000000"/>
                </a:solidFill>
                <a:latin typeface="Zebra Sans"/>
              </a:rPr>
              <a:t>Edit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change the values, then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Save</a:t>
            </a:r>
            <a:r>
              <a:rPr sz="1600" b="0">
                <a:solidFill>
                  <a:srgbClr val="000000"/>
                </a:solidFill>
                <a:latin typeface="Zebra Sans"/>
              </a:rPr>
              <a:t> or </a:t>
            </a:r>
            <a:r>
              <a:rPr sz="1600" b="1">
                <a:solidFill>
                  <a:srgbClr val="000000"/>
                </a:solidFill>
                <a:latin typeface="Zebra Sans"/>
              </a:rPr>
              <a:t>Discard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Other blocks are locked meanwhile.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Advanced settings</a:t>
            </a:r>
            <a:r>
              <a:rPr sz="1600" b="0">
                <a:solidFill>
                  <a:srgbClr val="000000"/>
                </a:solidFill>
                <a:latin typeface="Zebra Sans"/>
              </a:rPr>
              <a:t> shows the gateway, the DNS servers and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ARS</a:t>
            </a:r>
            <a:r>
              <a:rPr sz="1600" b="0">
                <a:solidFill>
                  <a:srgbClr val="000000"/>
                </a:solidFill>
                <a:latin typeface="Zebra Sans"/>
              </a:rPr>
              <a:t> /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RSS</a:t>
            </a:r>
            <a:r>
              <a:rPr sz="1600" b="0">
                <a:solidFill>
                  <a:srgbClr val="000000"/>
                </a:solidFill>
                <a:latin typeface="Zebra Sans"/>
              </a:rPr>
              <a:t> ports.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Leave the ARS and RSS ports empty unless a Photoneo technician advises otherwise. A custom port must be set in the Robot module too.</a:t>
            </a:r>
          </a:p>
        </p:txBody>
      </p:sp>
      <p:pic>
        <p:nvPicPr>
          <p:cNvPr id="9" name="Picture 8" descr="network-page-over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79" y="1234440"/>
            <a:ext cx="6199632" cy="3681031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Sensor IP addresses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937760" cy="4114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A sensor prefers its fixed IPv6 link-local address and falls back to IPv4, so </a:t>
            </a:r>
            <a:r>
              <a:rPr sz="1600" b="1">
                <a:solidFill>
                  <a:srgbClr val="000000"/>
                </a:solidFill>
                <a:latin typeface="Zebra Sans"/>
              </a:rPr>
              <a:t>always give it a valid IPv4 address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Recommended: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 static address on the sensor interface and on the sensor (PhoXi Control), on the same subnet.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Or:</a:t>
            </a:r>
            <a:r>
              <a:rPr sz="1600" b="0">
                <a:solidFill>
                  <a:srgbClr val="000000"/>
                </a:solidFill>
                <a:latin typeface="Zebra Sans"/>
              </a:rPr>
              <a:t> turn on the DHCP server of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Sensor interface 1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It then uses 192.168.101.1 and gives sensors .10–.240.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In PhoXi Control,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N/A</a:t>
            </a:r>
            <a:r>
              <a:rPr sz="1600" b="0">
                <a:solidFill>
                  <a:srgbClr val="000000"/>
                </a:solidFill>
                <a:latin typeface="Zebra Sans"/>
              </a:rPr>
              <a:t> in the IPv4 field means the configuration is invalid.</a:t>
            </a:r>
          </a:p>
        </p:txBody>
      </p:sp>
      <p:pic>
        <p:nvPicPr>
          <p:cNvPr id="9" name="Picture 8" descr="sensor-ip-address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1234440"/>
            <a:ext cx="5833872" cy="214400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48640" y="5486400"/>
            <a:ext cx="4937760" cy="777240"/>
          </a:xfrm>
          <a:prstGeom prst="rect">
            <a:avLst/>
          </a:prstGeom>
          <a:solidFill>
            <a:srgbClr val="E5F6FF"/>
          </a:solidFill>
          <a:ln w="12700">
            <a:solidFill>
              <a:srgbClr val="007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3232" y="5577840"/>
            <a:ext cx="4608576" cy="594359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>
              <a:spcAft>
                <a:spcPts val="200"/>
              </a:spcAft>
            </a:pPr>
            <a:r>
              <a:rPr sz="1300" b="1">
                <a:solidFill>
                  <a:srgbClr val="000000"/>
                </a:solidFill>
                <a:latin typeface="Zebra Sans"/>
              </a:rPr>
              <a:t>Tip:</a:t>
            </a:r>
            <a:r>
              <a:rPr sz="1300" b="0">
                <a:solidFill>
                  <a:srgbClr val="000000"/>
                </a:solidFill>
                <a:latin typeface="Zebra Sans"/>
              </a:rPr>
              <a:t> More than four sensors? Connect a Gigabit switch to any sensor port.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Remote access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13</a:t>
            </a:r>
          </a:p>
        </p:txBody>
      </p:sp>
      <p:pic>
        <p:nvPicPr>
          <p:cNvPr id="8" name="Picture 7" descr="remote-access-over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34440"/>
            <a:ext cx="4846320" cy="2325346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0" y="1234440"/>
          <a:ext cx="5971030" cy="2304288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1377930"/>
                <a:gridCol w="1469792"/>
                <a:gridCol w="1561654"/>
                <a:gridCol w="1561654"/>
              </a:tblGrid>
              <a:tr h="384048">
                <a:tc>
                  <a:txBody>
                    <a:bodyPr wrap="square"/>
                    <a:lstStyle/>
                    <a:p/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Web browser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VNC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TeamViewer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You see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The Studio only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The whole desktop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The whole desktop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PhoXi Control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No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Yes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Yes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Network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Local network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Local network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Local network or Internet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Connect with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IP address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IP address, port 5900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IP address or device ID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Password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Studio account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From Photoneo support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Shown in TeamViewer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4206240"/>
            <a:ext cx="11091672" cy="20116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Connect through the port labelled </a:t>
            </a:r>
            <a:r>
              <a:rPr sz="1400" b="1">
                <a:solidFill>
                  <a:srgbClr val="000000"/>
                </a:solidFill>
                <a:latin typeface="Zebra Sans"/>
              </a:rPr>
              <a:t>Network</a:t>
            </a:r>
            <a:r>
              <a:rPr sz="1400" b="0">
                <a:solidFill>
                  <a:srgbClr val="000000"/>
                </a:solidFill>
                <a:latin typeface="Zebra Sans"/>
              </a:rPr>
              <a:t>. A </a:t>
            </a:r>
            <a:r>
              <a:rPr sz="1400" b="1">
                <a:solidFill>
                  <a:srgbClr val="000000"/>
                </a:solidFill>
                <a:latin typeface="Zebra Sans"/>
              </a:rPr>
              <a:t>static IP address</a:t>
            </a:r>
            <a:r>
              <a:rPr sz="1400" b="0">
                <a:solidFill>
                  <a:srgbClr val="000000"/>
                </a:solidFill>
                <a:latin typeface="Zebra Sans"/>
              </a:rPr>
              <a:t> is recommended for VNC and TeamViewer.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No monitor on the vision controller? Plug in the </a:t>
            </a:r>
            <a:r>
              <a:rPr sz="1400" b="1">
                <a:solidFill>
                  <a:srgbClr val="000000"/>
                </a:solidFill>
                <a:latin typeface="Zebra Sans"/>
              </a:rPr>
              <a:t>dummy display plug</a:t>
            </a:r>
            <a:r>
              <a:rPr sz="14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Browser: </a:t>
            </a:r>
            <a:r>
              <a:rPr sz="1400" b="1">
                <a:solidFill>
                  <a:srgbClr val="000000"/>
                </a:solidFill>
                <a:latin typeface="Zebra Sans"/>
              </a:rPr>
              <a:t>Google Chrome</a:t>
            </a:r>
            <a:r>
              <a:rPr sz="1400" b="0">
                <a:solidFill>
                  <a:srgbClr val="000000"/>
                </a:solidFill>
                <a:latin typeface="Zebra Sans"/>
              </a:rPr>
              <a:t> is recommended.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Autostart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There is </a:t>
            </a:r>
            <a:r>
              <a:rPr sz="1600" b="1">
                <a:solidFill>
                  <a:srgbClr val="000000"/>
                </a:solidFill>
                <a:latin typeface="Zebra Sans"/>
              </a:rPr>
              <a:t>no autostart setting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After a restart the Studio restores its last state: a deployed solution is deployed again.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robot program decides which solution runs: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400" b="1">
                <a:solidFill>
                  <a:srgbClr val="666666"/>
                </a:solidFill>
                <a:latin typeface="Zebra Sans"/>
              </a:rPr>
              <a:t>Get running solution</a:t>
            </a:r>
            <a:r>
              <a:rPr sz="1400" b="0">
                <a:solidFill>
                  <a:srgbClr val="666666"/>
                </a:solidFill>
                <a:latin typeface="Zebra Sans"/>
              </a:rPr>
              <a:t>: which solution is deployed?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400" b="1">
                <a:solidFill>
                  <a:srgbClr val="666666"/>
                </a:solidFill>
                <a:latin typeface="Zebra Sans"/>
              </a:rPr>
              <a:t>Start solution</a:t>
            </a:r>
            <a:r>
              <a:rPr sz="1400" b="0">
                <a:solidFill>
                  <a:srgbClr val="666666"/>
                </a:solidFill>
                <a:latin typeface="Zebra Sans"/>
              </a:rPr>
              <a:t>: deploy one when none is running.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400" b="1">
                <a:solidFill>
                  <a:srgbClr val="666666"/>
                </a:solidFill>
                <a:latin typeface="Zebra Sans"/>
              </a:rPr>
              <a:t>Change solution</a:t>
            </a:r>
            <a:r>
              <a:rPr sz="1400" b="0">
                <a:solidFill>
                  <a:srgbClr val="666666"/>
                </a:solidFill>
                <a:latin typeface="Zebra Sans"/>
              </a:rPr>
              <a:t>: replace the running one.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solution must be marked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ready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and its robot brand must match the robot that sends the request.</a:t>
            </a:r>
          </a:p>
        </p:txBody>
      </p:sp>
      <p:pic>
        <p:nvPicPr>
          <p:cNvPr id="9" name="Picture 8" descr="autostart-robot-start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19" y="1234440"/>
            <a:ext cx="5650992" cy="402065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0" y="0"/>
            <a:ext cx="4754880" cy="6858000"/>
          </a:xfrm>
          <a:custGeom>
            <a:avLst/>
            <a:gdLst/>
            <a:ahLst/>
            <a:cxnLst/>
            <a:rect l="l" t="t" r="r" b="b"/>
            <a:pathLst>
              <a:path w="4754880" h="6858000">
                <a:moveTo>
                  <a:pt x="0" y="0"/>
                </a:moveTo>
                <a:lnTo>
                  <a:pt x="4754880" y="0"/>
                </a:lnTo>
                <a:lnTo>
                  <a:pt x="4754880" y="5669280"/>
                </a:lnTo>
                <a:lnTo>
                  <a:pt x="3840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3840480" cy="10972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6000" b="1">
                <a:solidFill>
                  <a:srgbClr val="0073E6"/>
                </a:solidFill>
                <a:latin typeface="Zebra Sans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240280"/>
            <a:ext cx="3840480" cy="2286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Zebra Sans"/>
              </a:rPr>
              <a:t>Studio interface</a:t>
            </a:r>
          </a:p>
        </p:txBody>
      </p:sp>
      <p:pic>
        <p:nvPicPr>
          <p:cNvPr id="5" name="Picture 4" descr="zebra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989320"/>
            <a:ext cx="1051560" cy="338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0" y="914400"/>
            <a:ext cx="59436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0073E6"/>
                </a:solidFill>
                <a:latin typeface="Zebra Sans"/>
              </a:rPr>
              <a:t>IN THIS CHAPTER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0" y="146304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0" y="153619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Navigation bar and menu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0" y="197510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0" y="2048256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Solutions page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0" y="2487168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86400" y="2560320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Creating a solution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0" y="2999232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3072384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The solution page and setup steps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486400" y="3511296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86400" y="3584448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PhoXi page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86400" y="402336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86400" y="409651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Software modules and Customization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486400" y="453542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STUDIO INTERFACE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Navigation bar and menu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16</a:t>
            </a:r>
          </a:p>
        </p:txBody>
      </p:sp>
      <p:pic>
        <p:nvPicPr>
          <p:cNvPr id="8" name="Picture 7" descr="studio-interface-navig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104" y="1234440"/>
            <a:ext cx="8882742" cy="3108960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48640" y="4480560"/>
            <a:ext cx="11091672" cy="178307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Top bar:</a:t>
            </a:r>
            <a:r>
              <a:rPr sz="1500" b="0">
                <a:solidFill>
                  <a:srgbClr val="000000"/>
                </a:solidFill>
                <a:latin typeface="Zebra Sans"/>
              </a:rPr>
              <a:t> Solutions, Deployment, PhoXi, Network and a language selector.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Menu:</a:t>
            </a:r>
            <a:r>
              <a:rPr sz="1500" b="0">
                <a:solidFill>
                  <a:srgbClr val="000000"/>
                </a:solidFill>
                <a:latin typeface="Zebra Sans"/>
              </a:rPr>
              <a:t> User Profile, Account management, Software modules, Customization, Documentation, Download deployment console logs, Download support logs, Logout.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menu also shows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build number</a:t>
            </a:r>
            <a:r>
              <a:rPr sz="1500" b="0">
                <a:solidFill>
                  <a:srgbClr val="000000"/>
                </a:solidFill>
                <a:latin typeface="Zebra Sans"/>
              </a:rPr>
              <a:t> of the Studio.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STUDIO INTERFACE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Solutions page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17</a:t>
            </a:r>
          </a:p>
        </p:txBody>
      </p:sp>
      <p:pic>
        <p:nvPicPr>
          <p:cNvPr id="8" name="Picture 7" descr="solutions-page-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850" y="1234440"/>
            <a:ext cx="6843251" cy="2651759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48640" y="4023360"/>
            <a:ext cx="5362956" cy="224027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ready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can be deployed. Click the flag to deploy.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last run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deployed last.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factory default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preloaded, cannot be edited or deleted. Duplicate it first.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77356" y="4023360"/>
            <a:ext cx="5362956" cy="224027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Duplicate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Export</a:t>
            </a:r>
            <a:r>
              <a:rPr sz="1500" b="0">
                <a:solidFill>
                  <a:srgbClr val="000000"/>
                </a:solidFill>
                <a:latin typeface="Zebra Sans"/>
              </a:rPr>
              <a:t> and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Delete</a:t>
            </a:r>
            <a:r>
              <a:rPr sz="1500" b="0">
                <a:solidFill>
                  <a:srgbClr val="000000"/>
                </a:solidFill>
                <a:latin typeface="Zebra Sans"/>
              </a:rPr>
              <a:t> in each row.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Solutions are exported and imported as </a:t>
            </a:r>
            <a:r>
              <a:rPr sz="1500" b="0">
                <a:solidFill>
                  <a:srgbClr val="0073E6"/>
                </a:solidFill>
                <a:latin typeface="Zebra Sans"/>
              </a:rPr>
              <a:t>.pbcf</a:t>
            </a:r>
            <a:r>
              <a:rPr sz="1500" b="0">
                <a:solidFill>
                  <a:srgbClr val="000000"/>
                </a:solidFill>
                <a:latin typeface="Zebra Sans"/>
              </a:rPr>
              <a:t> files, with their attachments.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Example solutions: CAD Picking, AI Localization [Box], Layer Localization and more.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STUDIO INTERFACE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Creating a solution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2062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0">
                <a:solidFill>
                  <a:srgbClr val="000000"/>
                </a:solidFill>
                <a:latin typeface="Zebra Sans"/>
              </a:rPr>
              <a:t>Click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Create new</a:t>
            </a:r>
            <a:r>
              <a:rPr sz="1600" b="0">
                <a:solidFill>
                  <a:srgbClr val="000000"/>
                </a:solidFill>
                <a:latin typeface="Zebra Sans"/>
              </a:rPr>
              <a:t> on the Solutions page.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0">
                <a:solidFill>
                  <a:srgbClr val="000000"/>
                </a:solidFill>
                <a:latin typeface="Zebra Sans"/>
              </a:rPr>
              <a:t>Enter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Name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0">
                <a:solidFill>
                  <a:srgbClr val="000000"/>
                </a:solidFill>
                <a:latin typeface="Zebra Sans"/>
              </a:rPr>
              <a:t>Choose the solution type.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0">
                <a:solidFill>
                  <a:srgbClr val="000000"/>
                </a:solidFill>
                <a:latin typeface="Zebra Sans"/>
              </a:rPr>
              <a:t>Click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Create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600" b="0">
                <a:solidFill>
                  <a:srgbClr val="000000"/>
                </a:solidFill>
                <a:latin typeface="Zebra Sans"/>
              </a:rPr>
              <a:t>No license for the type? The dialog says "No valid license found for this solution type". Check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Software modules</a:t>
            </a:r>
            <a:r>
              <a:rPr sz="1600" b="0">
                <a:solidFill>
                  <a:srgbClr val="000000"/>
                </a:solidFill>
                <a:latin typeface="Zebra Sans"/>
              </a:rPr>
              <a:t> page.</a:t>
            </a:r>
          </a:p>
          <a:p>
            <a:pPr>
              <a:spcAft>
                <a:spcPts val="600"/>
              </a:spcAft>
            </a:pPr>
            <a:r>
              <a:rPr sz="1600" b="0">
                <a:solidFill>
                  <a:srgbClr val="000000"/>
                </a:solidFill>
                <a:latin typeface="Zebra Sans"/>
              </a:rPr>
              <a:t>To start faster,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Duplicate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an example solution, for example "Example solution - CAD Picking".</a:t>
            </a:r>
          </a:p>
        </p:txBody>
      </p:sp>
      <p:pic>
        <p:nvPicPr>
          <p:cNvPr id="9" name="Picture 8" descr="solution-types-create-dialo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19" y="1234440"/>
            <a:ext cx="6565392" cy="3693033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STUDIO INTERFACE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The solution page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9377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Detail:</a:t>
            </a:r>
            <a:r>
              <a:rPr sz="1600" b="0">
                <a:solidFill>
                  <a:srgbClr val="000000"/>
                </a:solidFill>
                <a:latin typeface="Zebra Sans"/>
              </a:rPr>
              <a:t> name,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Unique ID</a:t>
            </a:r>
            <a:r>
              <a:rPr sz="1600" b="0">
                <a:solidFill>
                  <a:srgbClr val="000000"/>
                </a:solidFill>
                <a:latin typeface="Zebra Sans"/>
              </a:rPr>
              <a:t> (used in the robot's requests), description and </a:t>
            </a:r>
            <a:r>
              <a:rPr sz="1600" b="1">
                <a:solidFill>
                  <a:srgbClr val="000000"/>
                </a:solidFill>
                <a:latin typeface="Zebra Sans"/>
              </a:rPr>
              <a:t>Automatic Backup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400" b="0">
                <a:solidFill>
                  <a:srgbClr val="666666"/>
                </a:solidFill>
                <a:latin typeface="Zebra Sans"/>
              </a:rPr>
              <a:t>Automatic Backup exports the solution on deployment after a change, to </a:t>
            </a:r>
            <a:r>
              <a:rPr sz="1400" b="0">
                <a:solidFill>
                  <a:srgbClr val="0073E6"/>
                </a:solidFill>
                <a:latin typeface="Zebra Sans"/>
              </a:rPr>
              <a:t>~/Desktop/Backup</a:t>
            </a:r>
            <a:r>
              <a:rPr sz="1400" b="0">
                <a:solidFill>
                  <a:srgbClr val="666666"/>
                </a:solidFill>
                <a:latin typeface="Zebra Sans"/>
              </a:rPr>
              <a:t>. It keeps 3 exports per solution and the 3 last deployed solutions.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Attachments:</a:t>
            </a:r>
            <a:r>
              <a:rPr sz="1600" b="0">
                <a:solidFill>
                  <a:srgbClr val="000000"/>
                </a:solidFill>
                <a:latin typeface="Zebra Sans"/>
              </a:rPr>
              <a:t> robot program backups and other files. Up to 20 files, 15 MB each, 100 MB in total.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Activity log:</a:t>
            </a:r>
            <a:r>
              <a:rPr sz="1600" b="0">
                <a:solidFill>
                  <a:srgbClr val="000000"/>
                </a:solidFill>
                <a:latin typeface="Zebra Sans"/>
              </a:rPr>
              <a:t> who changed what. Filter it and export it to CSV.</a:t>
            </a:r>
          </a:p>
        </p:txBody>
      </p:sp>
      <p:pic>
        <p:nvPicPr>
          <p:cNvPr id="9" name="Picture 8" descr="solutions-page-deta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1234440"/>
            <a:ext cx="5833872" cy="2916936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STUDIO INTERFACE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Setup steps depend on the solution type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20</a:t>
            </a:r>
          </a:p>
        </p:txBody>
      </p:sp>
      <p:pic>
        <p:nvPicPr>
          <p:cNvPr id="8" name="Picture 7" descr="solution-types-setup-step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226" y="1234440"/>
            <a:ext cx="7102499" cy="3108960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48640" y="4480560"/>
            <a:ext cx="11091672" cy="178307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solution menu shows only the steps the type needs, in this order. Completed steps get a green check.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BPS types add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Robot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Gripper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Grasping method</a:t>
            </a:r>
            <a:r>
              <a:rPr sz="1500" b="0">
                <a:solidFill>
                  <a:srgbClr val="000000"/>
                </a:solidFill>
                <a:latin typeface="Zebra Sans"/>
              </a:rPr>
              <a:t> and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Environment</a:t>
            </a:r>
            <a:r>
              <a:rPr sz="1500" b="0">
                <a:solidFill>
                  <a:srgbClr val="000000"/>
                </a:solidFill>
                <a:latin typeface="Zebra Sans"/>
              </a:rPr>
              <a:t>. CAD types add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Picked object</a:t>
            </a:r>
            <a:r>
              <a:rPr sz="1500" b="0">
                <a:solidFill>
                  <a:srgbClr val="000000"/>
                </a:solidFill>
                <a:latin typeface="Zebra Sans"/>
              </a:rPr>
              <a:t>; CAD Picking also </a:t>
            </a:r>
            <a:r>
              <a:rPr sz="1500" b="1">
                <a:solidFill>
                  <a:srgbClr val="000000"/>
                </a:solidFill>
                <a:latin typeface="Zebra Sans"/>
              </a:rPr>
              <a:t>Gripping point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When all required steps are done,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deploy</a:t>
            </a:r>
            <a:r>
              <a:rPr sz="1500" b="0">
                <a:solidFill>
                  <a:srgbClr val="000000"/>
                </a:solidFill>
                <a:latin typeface="Zebra Sans"/>
              </a:rPr>
              <a:t> button appears.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STUDIO INTERFACE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PhoXi page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4805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0">
                <a:solidFill>
                  <a:srgbClr val="000000"/>
                </a:solidFill>
                <a:latin typeface="Zebra Sans"/>
              </a:rPr>
              <a:t>Select a sensor in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Sensor list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(PhoXi, MCC, size S/M/L/XL, status).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0">
                <a:solidFill>
                  <a:srgbClr val="000000"/>
                </a:solidFill>
                <a:latin typeface="Zebra Sans"/>
              </a:rPr>
              <a:t>Click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Connect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0">
                <a:solidFill>
                  <a:srgbClr val="000000"/>
                </a:solidFill>
                <a:latin typeface="Zebra Sans"/>
              </a:rPr>
              <a:t>Click </a:t>
            </a:r>
            <a:r>
              <a:rPr sz="1600" b="1">
                <a:solidFill>
                  <a:srgbClr val="000000"/>
                </a:solidFill>
                <a:latin typeface="Zebra Sans"/>
              </a:rPr>
              <a:t>Trigger scan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0">
                <a:solidFill>
                  <a:srgbClr val="000000"/>
                </a:solidFill>
                <a:latin typeface="Zebra Sans"/>
              </a:rPr>
              <a:t>Check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Point cloud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Texture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and </a:t>
            </a:r>
            <a:r>
              <a:rPr sz="1600" b="1">
                <a:solidFill>
                  <a:srgbClr val="000000"/>
                </a:solidFill>
                <a:latin typeface="Zebra Sans"/>
              </a:rPr>
              <a:t>Depth map</a:t>
            </a:r>
            <a:r>
              <a:rPr sz="1600" b="0">
                <a:solidFill>
                  <a:srgbClr val="000000"/>
                </a:solidFill>
                <a:latin typeface="Zebra Sans"/>
              </a:rPr>
              <a:t> tabs.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Use it to check what the sensor sees. Full sensor configuration is done in </a:t>
            </a:r>
            <a:r>
              <a:rPr sz="1600" b="1">
                <a:solidFill>
                  <a:srgbClr val="000000"/>
                </a:solidFill>
                <a:latin typeface="Zebra Sans"/>
              </a:rPr>
              <a:t>PhoXi Control</a:t>
            </a:r>
            <a:r>
              <a:rPr sz="1600" b="0">
                <a:solidFill>
                  <a:srgbClr val="000000"/>
                </a:solidFill>
                <a:latin typeface="Zebra Sans"/>
              </a:rPr>
              <a:t> (over VNC or TeamViewer).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A sensor connected here is also connected on the Environment page.</a:t>
            </a:r>
          </a:p>
        </p:txBody>
      </p:sp>
      <p:pic>
        <p:nvPicPr>
          <p:cNvPr id="9" name="Picture 8" descr="phoxi-point-clou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240" y="1234440"/>
            <a:ext cx="6291072" cy="2921416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STUDIO INTERFACE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Software modules and Customization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9377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Software modules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Product, version and build of the Studio.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Engines: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CAD Localization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(+ MultiView),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AI Localization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(+ AnyPick modules for boxes, totes, slipsheets, custom),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Layer Localization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Path Planning &amp; Collision Avoidance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To unlock a module, contact your sales representative.</a:t>
            </a:r>
          </a:p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Customization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Primary color, logo, login page text, error page text and timezone.</a:t>
            </a:r>
          </a:p>
        </p:txBody>
      </p:sp>
      <p:pic>
        <p:nvPicPr>
          <p:cNvPr id="9" name="Picture 8" descr="software-modules-p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1234440"/>
            <a:ext cx="5833872" cy="2479395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0" y="0"/>
            <a:ext cx="4754880" cy="6858000"/>
          </a:xfrm>
          <a:custGeom>
            <a:avLst/>
            <a:gdLst/>
            <a:ahLst/>
            <a:cxnLst/>
            <a:rect l="l" t="t" r="r" b="b"/>
            <a:pathLst>
              <a:path w="4754880" h="6858000">
                <a:moveTo>
                  <a:pt x="0" y="0"/>
                </a:moveTo>
                <a:lnTo>
                  <a:pt x="4754880" y="0"/>
                </a:lnTo>
                <a:lnTo>
                  <a:pt x="4754880" y="5669280"/>
                </a:lnTo>
                <a:lnTo>
                  <a:pt x="3840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3840480" cy="10972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6000" b="1">
                <a:solidFill>
                  <a:srgbClr val="0073E6"/>
                </a:solidFill>
                <a:latin typeface="Zebra Sans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240280"/>
            <a:ext cx="3840480" cy="2286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Zebra Sans"/>
              </a:rPr>
              <a:t>Robot communication</a:t>
            </a:r>
          </a:p>
        </p:txBody>
      </p:sp>
      <p:pic>
        <p:nvPicPr>
          <p:cNvPr id="5" name="Picture 4" descr="zebra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989320"/>
            <a:ext cx="1051560" cy="338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0" y="914400"/>
            <a:ext cx="59436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0073E6"/>
                </a:solidFill>
                <a:latin typeface="Zebra Sans"/>
              </a:rPr>
              <a:t>IN THIS CHAPTER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0" y="146304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0" y="153619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Robot module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0" y="197510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0" y="2048256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The two communication channels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0" y="2487168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86400" y="2560320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A bin picking cycle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0" y="2999232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3072384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Other action requests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486400" y="3511296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ROBOT COMMUNICATION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Robot module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Robot module</a:t>
            </a:r>
            <a:r>
              <a:rPr sz="1600" b="0">
                <a:solidFill>
                  <a:srgbClr val="000000"/>
                </a:solidFill>
                <a:latin typeface="Zebra Sans"/>
              </a:rPr>
              <a:t> is installed on the robot controller. There is one for each robot brand.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It extends the robot's library with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Photoneo robotic API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a set of jobs or routines the robot programmer calls.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Communication is </a:t>
            </a:r>
            <a:r>
              <a:rPr sz="1600" b="1">
                <a:solidFill>
                  <a:srgbClr val="000000"/>
                </a:solidFill>
                <a:latin typeface="Zebra Sans"/>
              </a:rPr>
              <a:t>TCP/IP</a:t>
            </a:r>
            <a:r>
              <a:rPr sz="1600" b="0">
                <a:solidFill>
                  <a:srgbClr val="000000"/>
                </a:solidFill>
                <a:latin typeface="Zebra Sans"/>
              </a:rPr>
              <a:t> only. Check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Prerequisites</a:t>
            </a:r>
            <a:r>
              <a:rPr sz="1600" b="0">
                <a:solidFill>
                  <a:srgbClr val="000000"/>
                </a:solidFill>
                <a:latin typeface="Zebra Sans"/>
              </a:rPr>
              <a:t> in the integration guide of your brand.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Studio never moves the robot. The robot programmer implements the gripper commands and sets speed, acceleration and accuracy.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Extreme caution</a:t>
            </a:r>
            <a:r>
              <a:rPr sz="1600" b="0">
                <a:solidFill>
                  <a:srgbClr val="000000"/>
                </a:solidFill>
                <a:latin typeface="Zebra Sans"/>
              </a:rPr>
              <a:t> during commissioning: set safe speeds and be ready to stop the robot.</a:t>
            </a:r>
          </a:p>
        </p:txBody>
      </p:sp>
      <p:pic>
        <p:nvPicPr>
          <p:cNvPr id="9" name="Picture 8" descr="robot_com_architecture_jIr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19" y="1234440"/>
            <a:ext cx="5650992" cy="83810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ROBOT COMMUNICATION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Two communication channels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Action Request channel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Server on the vision controller (</a:t>
            </a:r>
            <a:r>
              <a:rPr sz="1500" b="1">
                <a:solidFill>
                  <a:srgbClr val="000000"/>
                </a:solidFill>
                <a:latin typeface="Zebra Sans"/>
              </a:rPr>
              <a:t>ARS</a:t>
            </a:r>
            <a:r>
              <a:rPr sz="1500" b="0">
                <a:solidFill>
                  <a:srgbClr val="000000"/>
                </a:solidFill>
                <a:latin typeface="Zebra Sans"/>
              </a:rPr>
              <a:t>), client in the robot program.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robot sends action requests; the Studio answers.</a:t>
            </a:r>
          </a:p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Robot State channel (BPS)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Server on the robot (</a:t>
            </a:r>
            <a:r>
              <a:rPr sz="1500" b="1">
                <a:solidFill>
                  <a:srgbClr val="000000"/>
                </a:solidFill>
                <a:latin typeface="Zebra Sans"/>
              </a:rPr>
              <a:t>Robot State Server</a:t>
            </a:r>
            <a:r>
              <a:rPr sz="1500" b="0">
                <a:solidFill>
                  <a:srgbClr val="000000"/>
                </a:solidFill>
                <a:latin typeface="Zebra Sans"/>
              </a:rPr>
              <a:t>), client on the vision controller.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Sends joint positions and the TCP pose. Used for teaching gripping points, calibration, hand-eye vision systems and the live robot view.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Needed by BPS, optional for LS.</a:t>
            </a:r>
          </a:p>
        </p:txBody>
      </p:sp>
      <p:pic>
        <p:nvPicPr>
          <p:cNvPr id="9" name="Picture 8" descr="robot_com_channels_ipZS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19" y="1234440"/>
            <a:ext cx="5650992" cy="127754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ROBOT COMMUNICATION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A bin picking cycle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78992"/>
            <a:ext cx="11064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000000"/>
                </a:solidFill>
                <a:latin typeface="Zebra Sans"/>
              </a:rPr>
              <a:t>The basic action requests of a BPS robot program.</a:t>
            </a:r>
          </a:p>
        </p:txBody>
      </p:sp>
      <p:pic>
        <p:nvPicPr>
          <p:cNvPr id="5" name="Picture 4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6" name="Connector 5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26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783080"/>
            <a:ext cx="1940356" cy="1371600"/>
          </a:xfrm>
          <a:prstGeom prst="rect">
            <a:avLst/>
          </a:prstGeom>
          <a:solidFill>
            <a:srgbClr val="E5F6FF"/>
          </a:solidFill>
          <a:ln w="15875">
            <a:solidFill>
              <a:srgbClr val="007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1874519"/>
            <a:ext cx="1757476" cy="11887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00000"/>
                </a:solidFill>
                <a:latin typeface="Zebra Sans"/>
              </a:rPr>
              <a:t>Initialization</a:t>
            </a:r>
          </a:p>
          <a:p>
            <a:pPr algn="ctr">
              <a:spcAft>
                <a:spcPts val="400"/>
              </a:spcAft>
            </a:pPr>
            <a:r>
              <a:rPr sz="1300" b="0">
                <a:solidFill>
                  <a:srgbClr val="000000"/>
                </a:solidFill>
                <a:latin typeface="Zebra Sans"/>
              </a:rPr>
              <a:t>Start and End joint poses for a vision system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2543860" y="2350008"/>
            <a:ext cx="237744" cy="237744"/>
          </a:xfrm>
          <a:prstGeom prst="rightArrow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836468" y="1783080"/>
            <a:ext cx="1940356" cy="13716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7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27908" y="1874519"/>
            <a:ext cx="1757476" cy="11887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00000"/>
                </a:solidFill>
                <a:latin typeface="Zebra Sans"/>
              </a:rPr>
              <a:t>Scan</a:t>
            </a:r>
          </a:p>
          <a:p>
            <a:pPr algn="ctr">
              <a:spcAft>
                <a:spcPts val="400"/>
              </a:spcAft>
            </a:pPr>
            <a:r>
              <a:rPr sz="1300" b="0">
                <a:solidFill>
                  <a:srgbClr val="000000"/>
                </a:solidFill>
                <a:latin typeface="Zebra Sans"/>
              </a:rPr>
              <a:t>+ Wait for scan completion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4831689" y="2350008"/>
            <a:ext cx="237744" cy="237744"/>
          </a:xfrm>
          <a:prstGeom prst="rightArrow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124297" y="1783080"/>
            <a:ext cx="1940356" cy="1371600"/>
          </a:xfrm>
          <a:prstGeom prst="rect">
            <a:avLst/>
          </a:prstGeom>
          <a:solidFill>
            <a:srgbClr val="E5F6FF"/>
          </a:solidFill>
          <a:ln w="15875">
            <a:solidFill>
              <a:srgbClr val="007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15737" y="1874519"/>
            <a:ext cx="1757476" cy="11887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00000"/>
                </a:solidFill>
                <a:latin typeface="Zebra Sans"/>
              </a:rPr>
              <a:t>Trajectory</a:t>
            </a:r>
          </a:p>
          <a:p>
            <a:pPr algn="ctr">
              <a:spcAft>
                <a:spcPts val="400"/>
              </a:spcAft>
            </a:pPr>
            <a:r>
              <a:rPr sz="1300" b="0">
                <a:solidFill>
                  <a:srgbClr val="000000"/>
                </a:solidFill>
                <a:latin typeface="Zebra Sans"/>
              </a:rPr>
              <a:t>+ Receive trajectory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119518" y="2350008"/>
            <a:ext cx="237744" cy="237744"/>
          </a:xfrm>
          <a:prstGeom prst="rightArrow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12126" y="1783080"/>
            <a:ext cx="1940356" cy="13716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7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03566" y="1874519"/>
            <a:ext cx="1757476" cy="11887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00000"/>
                </a:solidFill>
                <a:latin typeface="Zebra Sans"/>
              </a:rPr>
              <a:t>Bin picking routine</a:t>
            </a:r>
          </a:p>
          <a:p>
            <a:pPr algn="ctr">
              <a:spcAft>
                <a:spcPts val="400"/>
              </a:spcAft>
            </a:pPr>
            <a:r>
              <a:rPr sz="1300" b="0">
                <a:solidFill>
                  <a:srgbClr val="000000"/>
                </a:solidFill>
                <a:latin typeface="Zebra Sans"/>
              </a:rPr>
              <a:t>Robot runs the trajectory, Attach / Detach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9407347" y="2350008"/>
            <a:ext cx="237744" cy="237744"/>
          </a:xfrm>
          <a:prstGeom prst="rightArrow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699955" y="1783080"/>
            <a:ext cx="1940356" cy="1371600"/>
          </a:xfrm>
          <a:prstGeom prst="rect">
            <a:avLst/>
          </a:prstGeom>
          <a:solidFill>
            <a:srgbClr val="E5F6FF"/>
          </a:solidFill>
          <a:ln w="15875">
            <a:solidFill>
              <a:srgbClr val="007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91395" y="1874519"/>
            <a:ext cx="1757476" cy="11887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00000"/>
                </a:solidFill>
                <a:latin typeface="Zebra Sans"/>
              </a:rPr>
              <a:t>Place</a:t>
            </a:r>
          </a:p>
          <a:p>
            <a:pPr algn="ctr">
              <a:spcAft>
                <a:spcPts val="400"/>
              </a:spcAft>
            </a:pPr>
            <a:r>
              <a:rPr sz="1300" b="0">
                <a:solidFill>
                  <a:srgbClr val="000000"/>
                </a:solidFill>
                <a:latin typeface="Zebra Sans"/>
              </a:rPr>
              <a:t>Your code, then the next Scan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3474720"/>
            <a:ext cx="11091672" cy="2743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Send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Scan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as soon as the robot has cleared the scanning area. The Studio localizes and plans while the robot places the part.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Send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Trajectory</a:t>
            </a:r>
            <a:r>
              <a:rPr sz="1500" b="0">
                <a:solidFill>
                  <a:srgbClr val="000000"/>
                </a:solidFill>
                <a:latin typeface="Zebra Sans"/>
              </a:rPr>
              <a:t> just before the pick, so the Studio has the most candidates to choose from.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Always scan again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before the next Trajectory request. Objects may have moved during the last pick.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If the cell can detect a failed pick, send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Pick-failed</a:t>
            </a:r>
            <a:r>
              <a:rPr sz="1500" b="0">
                <a:solidFill>
                  <a:srgbClr val="000000"/>
                </a:solidFill>
                <a:latin typeface="Zebra Sans"/>
              </a:rPr>
              <a:t>. The object is then tried later.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Most requests need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vision system ID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ROBOT COMMUNICATION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Other action requests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27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234440"/>
          <a:ext cx="11091671" cy="3803904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4216668"/>
                <a:gridCol w="6875003"/>
              </a:tblGrid>
              <a:tr h="47548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Request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What it does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Change scene state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Switches the active state of the cell model (see Environment)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Change localization bounding box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Activates another bounding box before the next Scan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Get vision system status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Reports the state of a vision system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Trigger scan / Localize on the last scan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MultiView scans; localize again without a new scan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Add calibration point, Start / Save / Stop automatic calibration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Calibration from the robot program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Get running / Start / Change / Stop solution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Choose and start the solution from the robot program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LS: Scan, Get objects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Locator Studio: scan, then get the object poses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0" y="0"/>
            <a:ext cx="4754880" cy="6858000"/>
          </a:xfrm>
          <a:custGeom>
            <a:avLst/>
            <a:gdLst/>
            <a:ahLst/>
            <a:cxnLst/>
            <a:rect l="l" t="t" r="r" b="b"/>
            <a:pathLst>
              <a:path w="4754880" h="6858000">
                <a:moveTo>
                  <a:pt x="0" y="0"/>
                </a:moveTo>
                <a:lnTo>
                  <a:pt x="4754880" y="0"/>
                </a:lnTo>
                <a:lnTo>
                  <a:pt x="4754880" y="5669280"/>
                </a:lnTo>
                <a:lnTo>
                  <a:pt x="3840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3840480" cy="10972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6000" b="1">
                <a:solidFill>
                  <a:srgbClr val="0073E6"/>
                </a:solidFill>
                <a:latin typeface="Zebra Sans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240280"/>
            <a:ext cx="3840480" cy="2286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Zebra Sans"/>
              </a:rPr>
              <a:t>BPS solution setup</a:t>
            </a:r>
          </a:p>
        </p:txBody>
      </p:sp>
      <p:pic>
        <p:nvPicPr>
          <p:cNvPr id="5" name="Picture 4" descr="zebra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989320"/>
            <a:ext cx="1051560" cy="338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0" y="914400"/>
            <a:ext cx="59436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0073E6"/>
                </a:solidFill>
                <a:latin typeface="Zebra Sans"/>
              </a:rPr>
              <a:t>IN THIS CHAPTER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0" y="146304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0" y="153619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Robot: model, mount orientation, base frame offset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0" y="197510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0" y="2048256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Gripper and tool point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0" y="2487168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86400" y="2560320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Picked object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0" y="2999232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3072384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Gripping points and invariances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486400" y="3511296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86400" y="3584448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Teaching a gripping point, oriented placing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86400" y="402336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86400" y="409651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Grasping methods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486400" y="453542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Robot step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57200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Find the model with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Manufacturer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and </a:t>
            </a:r>
            <a:r>
              <a:rPr sz="1600" b="1">
                <a:solidFill>
                  <a:srgbClr val="000000"/>
                </a:solidFill>
                <a:latin typeface="Zebra Sans"/>
              </a:rPr>
              <a:t>Name</a:t>
            </a:r>
            <a:r>
              <a:rPr sz="1600" b="0">
                <a:solidFill>
                  <a:srgbClr val="000000"/>
                </a:solidFill>
                <a:latin typeface="Zebra Sans"/>
              </a:rPr>
              <a:t> filters and click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Select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Custom robots have a blue frame.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Changing the robot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resets the joint limits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removes the calibration point datasets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and </a:t>
            </a:r>
            <a:r>
              <a:rPr sz="1600" b="1">
                <a:solidFill>
                  <a:srgbClr val="000000"/>
                </a:solidFill>
                <a:latin typeface="Zebra Sans"/>
              </a:rPr>
              <a:t>turns off automatic calibration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Check the joint limits and calibrate again.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Studio checks only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brand</a:t>
            </a:r>
            <a:r>
              <a:rPr sz="1600" b="0">
                <a:solidFill>
                  <a:srgbClr val="000000"/>
                </a:solidFill>
                <a:latin typeface="Zebra Sans"/>
              </a:rPr>
              <a:t> of the connected robot, not the model. Select the correct model.</a:t>
            </a:r>
          </a:p>
        </p:txBody>
      </p:sp>
      <p:pic>
        <p:nvPicPr>
          <p:cNvPr id="9" name="Picture 8" descr="robot-p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79" y="1234440"/>
            <a:ext cx="6199632" cy="2712339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Robot mount orientation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78992"/>
            <a:ext cx="11064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000000"/>
                </a:solidFill>
                <a:latin typeface="Zebra Sans"/>
              </a:rPr>
              <a:t>Some settings are vectors in robot space. Change them for a wall or ceiling robot.</a:t>
            </a:r>
          </a:p>
        </p:txBody>
      </p:sp>
      <p:pic>
        <p:nvPicPr>
          <p:cNvPr id="5" name="Picture 4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6" name="Connector 5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30</a:t>
            </a:r>
          </a:p>
        </p:txBody>
      </p:sp>
      <p:pic>
        <p:nvPicPr>
          <p:cNvPr id="9" name="Picture 8" descr="robot-mount-orient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927" y="1600200"/>
            <a:ext cx="5973096" cy="2286000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48640" y="4023360"/>
          <a:ext cx="11091671" cy="1536192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4545767"/>
                <a:gridCol w="2181968"/>
                <a:gridCol w="2181968"/>
                <a:gridCol w="2181968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Setting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Floor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Wall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Ceiling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Gripper angle &gt; Reference vector (points up)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0, 0, 1 (default)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−1, 0, 0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0, 0, −1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Picking priority &gt; Picking direction vector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0, 0, −1 (default)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1, 0, 0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0, 0, 1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Path stage 100 mm up, origin Robot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0, 0, 100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−100, 0, 0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0, 0, −100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8640" y="5715000"/>
            <a:ext cx="11091672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666666"/>
                </a:solidFill>
                <a:latin typeface="Zebra Sans"/>
              </a:rPr>
              <a:t>Wall values depend on how the robot is turned. Kawasaki uses the Y-axis as the forward direction. Rotate the Environment scene to match the real cell.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Base frame offsets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78992"/>
            <a:ext cx="11064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000000"/>
                </a:solidFill>
                <a:latin typeface="Zebra Sans"/>
              </a:rPr>
              <a:t>Fanuc, Kawasaki, Stäubli and Yaskawa</a:t>
            </a:r>
          </a:p>
        </p:txBody>
      </p:sp>
      <p:pic>
        <p:nvPicPr>
          <p:cNvPr id="5" name="Picture 4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6" name="Connector 5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31</a:t>
            </a:r>
          </a:p>
        </p:txBody>
      </p:sp>
      <p:pic>
        <p:nvPicPr>
          <p:cNvPr id="9" name="Picture 8" descr="base-frame-offse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0200"/>
            <a:ext cx="4754880" cy="27170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4663440"/>
            <a:ext cx="4754880" cy="1645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The controller's origin is at the height of </a:t>
            </a:r>
            <a:r>
              <a:rPr sz="1400" b="1">
                <a:solidFill>
                  <a:srgbClr val="000000"/>
                </a:solidFill>
                <a:latin typeface="Zebra Sans"/>
              </a:rPr>
              <a:t>J2</a:t>
            </a:r>
            <a:r>
              <a:rPr sz="1400" b="0">
                <a:solidFill>
                  <a:srgbClr val="000000"/>
                </a:solidFill>
                <a:latin typeface="Zebra Sans"/>
              </a:rPr>
              <a:t>; the BPS robot model has it at the </a:t>
            </a:r>
            <a:r>
              <a:rPr sz="1400" b="1">
                <a:solidFill>
                  <a:srgbClr val="000000"/>
                </a:solidFill>
                <a:latin typeface="Zebra Sans"/>
              </a:rPr>
              <a:t>bottom of the base</a:t>
            </a:r>
            <a:r>
              <a:rPr sz="14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Without the Z offset, calibration fails. Set it once, before calibration.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0" y="1600200"/>
          <a:ext cx="5971031" cy="2286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1286068"/>
                <a:gridCol w="4684963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Brand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Where to set the Z offset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Fanuc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Menu &gt; Setup &gt; Frames &gt; User Frame 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Kawasaki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Aux Functions &gt; Advanced Settings &gt; Base Coordinates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Stäubli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Data &gt; photoneo_common &gt; frame &gt; fBaseLink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Yaskawa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Robot &gt; User Coordinate &gt; USER COORDINATE 1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5669280" y="4114800"/>
            <a:ext cx="5971032" cy="1005840"/>
          </a:xfrm>
          <a:prstGeom prst="rect">
            <a:avLst/>
          </a:prstGeom>
          <a:solidFill>
            <a:srgbClr val="E5F6FF"/>
          </a:solidFill>
          <a:ln w="12700">
            <a:solidFill>
              <a:srgbClr val="007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33872" y="4206240"/>
            <a:ext cx="5641848" cy="8229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>
              <a:spcAft>
                <a:spcPts val="200"/>
              </a:spcAft>
            </a:pPr>
            <a:r>
              <a:rPr sz="1300" b="1">
                <a:solidFill>
                  <a:srgbClr val="000000"/>
                </a:solidFill>
                <a:latin typeface="Zebra Sans"/>
              </a:rPr>
              <a:t>Note:</a:t>
            </a:r>
            <a:r>
              <a:rPr sz="1300" b="0">
                <a:solidFill>
                  <a:srgbClr val="000000"/>
                </a:solidFill>
                <a:latin typeface="Zebra Sans"/>
              </a:rPr>
              <a:t> The docs list the Z offset of every robot of these brands. Changing a base or user frame can move positions already taught in it.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Gripper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57200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Grippers are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shared between solutions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Default grippers cannot be edited: duplicate them first.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CAD file (mesh)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STL in </a:t>
            </a:r>
            <a:r>
              <a:rPr sz="1600" b="1">
                <a:solidFill>
                  <a:srgbClr val="000000"/>
                </a:solidFill>
                <a:latin typeface="Zebra Sans"/>
              </a:rPr>
              <a:t>millimeters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Include extra gear such as valves and split boxes, so path planning avoids them.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origin of the model must be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mounting point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on the robot flange.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Selecting another gripper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removes the calibration point datasets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Calibrate again.</a:t>
            </a:r>
          </a:p>
        </p:txBody>
      </p:sp>
      <p:pic>
        <p:nvPicPr>
          <p:cNvPr id="9" name="Picture 8" descr="gripper-ed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79" y="1234440"/>
            <a:ext cx="6199632" cy="2944825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Tool point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33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9377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point on the gripper that meets a gripping point of the object.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BPS uses </a:t>
            </a:r>
            <a:r>
              <a:rPr sz="1600" b="1">
                <a:solidFill>
                  <a:srgbClr val="000000"/>
                </a:solidFill>
                <a:latin typeface="Zebra Sans"/>
              </a:rPr>
              <a:t>its own tool point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not the TCP set on the robot controller.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Defined relative to the origin of the gripper model.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Z-axis points out of the gripper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Enable rotation invariance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axis, lower and upper limit, and 2–36 steps. Preview the poses with the slider.</a:t>
            </a:r>
          </a:p>
        </p:txBody>
      </p:sp>
      <p:pic>
        <p:nvPicPr>
          <p:cNvPr id="9" name="Picture 8" descr="gripper-tool-point-t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1234440"/>
            <a:ext cx="5833872" cy="4707205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Picked object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78992"/>
            <a:ext cx="11064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000000"/>
                </a:solidFill>
                <a:latin typeface="Zebra Sans"/>
              </a:rPr>
              <a:t>CAD Picking (and CAD Localization). AI types have no Picked object step.</a:t>
            </a:r>
          </a:p>
        </p:txBody>
      </p:sp>
      <p:pic>
        <p:nvPicPr>
          <p:cNvPr id="5" name="Picture 4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6" name="Connector 5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34</a:t>
            </a:r>
          </a:p>
        </p:txBody>
      </p:sp>
      <p:pic>
        <p:nvPicPr>
          <p:cNvPr id="9" name="Picture 8" descr="cad-file-picked-obje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600200"/>
            <a:ext cx="5879592" cy="2937570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48640" y="1600200"/>
            <a:ext cx="4937760" cy="46634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CAD model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STL or PLY in mm. </a:t>
            </a:r>
            <a:r>
              <a:rPr sz="1500" b="1">
                <a:solidFill>
                  <a:srgbClr val="000000"/>
                </a:solidFill>
                <a:latin typeface="Zebra Sans"/>
              </a:rPr>
              <a:t>Browse...</a:t>
            </a:r>
            <a:r>
              <a:rPr sz="1500" b="0">
                <a:solidFill>
                  <a:srgbClr val="000000"/>
                </a:solidFill>
                <a:latin typeface="Zebra Sans"/>
              </a:rPr>
              <a:t> uploads a file;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Scan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takes the model from a connected sensor.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Check before you upload: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300" b="0">
                <a:solidFill>
                  <a:srgbClr val="666666"/>
                </a:solidFill>
                <a:latin typeface="Zebra Sans"/>
              </a:rPr>
              <a:t>units in </a:t>
            </a:r>
            <a:r>
              <a:rPr sz="1300" b="1">
                <a:solidFill>
                  <a:srgbClr val="666666"/>
                </a:solidFill>
                <a:latin typeface="Zebra Sans"/>
              </a:rPr>
              <a:t>millimeters</a:t>
            </a:r>
            <a:r>
              <a:rPr sz="1300" b="0">
                <a:solidFill>
                  <a:srgbClr val="666666"/>
                </a:solidFill>
                <a:latin typeface="Zebra Sans"/>
              </a:rPr>
              <a:t> (check </a:t>
            </a:r>
            <a:r>
              <a:rPr sz="1300" b="1">
                <a:solidFill>
                  <a:srgbClr val="666666"/>
                </a:solidFill>
                <a:latin typeface="Zebra Sans"/>
              </a:rPr>
              <a:t>Size [mm]</a:t>
            </a:r>
            <a:r>
              <a:rPr sz="1300" b="0">
                <a:solidFill>
                  <a:srgbClr val="666666"/>
                </a:solidFill>
                <a:latin typeface="Zebra Sans"/>
              </a:rPr>
              <a:t>)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300" b="0">
                <a:solidFill>
                  <a:srgbClr val="666666"/>
                </a:solidFill>
                <a:latin typeface="Zebra Sans"/>
              </a:rPr>
              <a:t>no holes, broken faces or extra parts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300" b="1">
                <a:solidFill>
                  <a:srgbClr val="666666"/>
                </a:solidFill>
                <a:latin typeface="Zebra Sans"/>
              </a:rPr>
              <a:t>normals point outward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300" b="1">
                <a:solidFill>
                  <a:srgbClr val="666666"/>
                </a:solidFill>
                <a:latin typeface="Zebra Sans"/>
              </a:rPr>
              <a:t>origin</a:t>
            </a:r>
            <a:r>
              <a:rPr sz="1300" b="0">
                <a:solidFill>
                  <a:srgbClr val="666666"/>
                </a:solidFill>
                <a:latin typeface="Zebra Sans"/>
              </a:rPr>
              <a:t> inside or on the object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Mesh tools</a:t>
            </a:r>
            <a:r>
              <a:rPr sz="1500" b="0">
                <a:solidFill>
                  <a:srgbClr val="000000"/>
                </a:solidFill>
                <a:latin typeface="Zebra Sans"/>
              </a:rPr>
              <a:t> tab: cropping, simplification, filtering, normals and origin.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Give the object a clear description of its model or version.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60720" y="4983480"/>
            <a:ext cx="5879592" cy="1097280"/>
          </a:xfrm>
          <a:prstGeom prst="rect">
            <a:avLst/>
          </a:prstGeom>
          <a:solidFill>
            <a:srgbClr val="E5F6FF"/>
          </a:solidFill>
          <a:ln w="12700">
            <a:solidFill>
              <a:srgbClr val="007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25312" y="5074920"/>
            <a:ext cx="5550408" cy="9144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>
              <a:spcAft>
                <a:spcPts val="200"/>
              </a:spcAft>
            </a:pPr>
            <a:r>
              <a:rPr sz="1300" b="1">
                <a:solidFill>
                  <a:srgbClr val="000000"/>
                </a:solidFill>
                <a:latin typeface="Zebra Sans"/>
              </a:rPr>
              <a:t>Tip:</a:t>
            </a:r>
            <a:r>
              <a:rPr sz="1300" b="0">
                <a:solidFill>
                  <a:srgbClr val="000000"/>
                </a:solidFill>
                <a:latin typeface="Zebra Sans"/>
              </a:rPr>
              <a:t> Use a </a:t>
            </a:r>
            <a:r>
              <a:rPr sz="1300" b="1">
                <a:solidFill>
                  <a:srgbClr val="000000"/>
                </a:solidFill>
                <a:latin typeface="Zebra Sans"/>
              </a:rPr>
              <a:t>CAD file</a:t>
            </a:r>
            <a:r>
              <a:rPr sz="1300" b="0">
                <a:solidFill>
                  <a:srgbClr val="000000"/>
                </a:solidFill>
                <a:latin typeface="Zebra Sans"/>
              </a:rPr>
              <a:t> for small rigid parts in random orientation. Use a </a:t>
            </a:r>
            <a:r>
              <a:rPr sz="1300" b="1">
                <a:solidFill>
                  <a:srgbClr val="000000"/>
                </a:solidFill>
                <a:latin typeface="Zebra Sans"/>
              </a:rPr>
              <a:t>scan + mesh tools</a:t>
            </a:r>
            <a:r>
              <a:rPr sz="1300" b="0">
                <a:solidFill>
                  <a:srgbClr val="000000"/>
                </a:solidFill>
                <a:latin typeface="Zebra Sans"/>
              </a:rPr>
              <a:t> for big, semi-oriented parts always seen from one side.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Tool point meets gripping point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35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Tool point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a point on the gripper (Gripper step). One per gripper.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Gripping point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a point on the object where it may be grasped, relative to the origin of the object model. Any number per object.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During the grasp, the two coordinate systems are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laid on top of each other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gripping point's Z-axis points into the object.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In AI Picking, the Studio places the gripping points itself.</a:t>
            </a:r>
          </a:p>
        </p:txBody>
      </p:sp>
      <p:pic>
        <p:nvPicPr>
          <p:cNvPr id="9" name="Picture 8" descr="grasping_E2at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19" y="1234440"/>
            <a:ext cx="5650992" cy="3178683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Invariances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36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48640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An </a:t>
            </a:r>
            <a:r>
              <a:rPr sz="1500" b="1">
                <a:solidFill>
                  <a:srgbClr val="000000"/>
                </a:solidFill>
                <a:latin typeface="Zebra Sans"/>
              </a:rPr>
              <a:t>invariance</a:t>
            </a:r>
            <a:r>
              <a:rPr sz="1500" b="0">
                <a:solidFill>
                  <a:srgbClr val="000000"/>
                </a:solidFill>
                <a:latin typeface="Zebra Sans"/>
              </a:rPr>
              <a:t> is a turn around an axis after which the grasp is the same. It gives the robot more ways to grasp, without more gripping points.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Object (green): a cylinder grasped from the side is the same at any angle.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Two-finger gripper (blue): the same at 0° and 180°.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Tool point and gripping point invariances </a:t>
            </a:r>
            <a:r>
              <a:rPr sz="1500" b="1">
                <a:solidFill>
                  <a:srgbClr val="000000"/>
                </a:solidFill>
                <a:latin typeface="Zebra Sans"/>
              </a:rPr>
              <a:t>multiply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8 × 2 = 16 grasps.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Avoid the same axis on both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a suction cup over a gear gives 8 × 8 = 64 combinations, mostly the same grasp. It slows down picking.</a:t>
            </a:r>
          </a:p>
        </p:txBody>
      </p:sp>
      <p:pic>
        <p:nvPicPr>
          <p:cNvPr id="9" name="Picture 8" descr="invs_ICYkk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79" y="1234440"/>
            <a:ext cx="5285232" cy="2972943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Gripping point step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37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48640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0">
                <a:solidFill>
                  <a:srgbClr val="000000"/>
                </a:solidFill>
                <a:latin typeface="Zebra Sans"/>
              </a:rPr>
              <a:t>Select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Picked object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and click </a:t>
            </a:r>
            <a:r>
              <a:rPr sz="1600" b="1">
                <a:solidFill>
                  <a:srgbClr val="000000"/>
                </a:solidFill>
                <a:latin typeface="Zebra Sans"/>
              </a:rPr>
              <a:t>Add new gripping point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0">
                <a:solidFill>
                  <a:srgbClr val="000000"/>
                </a:solidFill>
                <a:latin typeface="Zebra Sans"/>
              </a:rPr>
              <a:t>Set the position and rotation, or drag the marker in the 3D viewer.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0">
                <a:solidFill>
                  <a:srgbClr val="000000"/>
                </a:solidFill>
                <a:latin typeface="Zebra Sans"/>
              </a:rPr>
              <a:t>Optional: </a:t>
            </a:r>
            <a:r>
              <a:rPr sz="1600" b="1">
                <a:solidFill>
                  <a:srgbClr val="000000"/>
                </a:solidFill>
                <a:latin typeface="Zebra Sans"/>
              </a:rPr>
              <a:t>Enable rotation invariance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and disable steps the gripper cannot use.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0">
                <a:solidFill>
                  <a:srgbClr val="000000"/>
                </a:solidFill>
                <a:latin typeface="Zebra Sans"/>
              </a:rPr>
              <a:t>Click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Save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Priority</a:t>
            </a:r>
            <a:r>
              <a:rPr sz="1600" b="0">
                <a:solidFill>
                  <a:srgbClr val="000000"/>
                </a:solidFill>
                <a:latin typeface="Zebra Sans"/>
              </a:rPr>
              <a:t> (Low / Normal / High) is used when the picking priority method is </a:t>
            </a:r>
            <a:r>
              <a:rPr sz="1600" b="1">
                <a:solidFill>
                  <a:srgbClr val="000000"/>
                </a:solidFill>
                <a:latin typeface="Zebra Sans"/>
              </a:rPr>
              <a:t>Gripping Point Priority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Disable a gripping point to test without it.</a:t>
            </a:r>
          </a:p>
        </p:txBody>
      </p:sp>
      <p:pic>
        <p:nvPicPr>
          <p:cNvPr id="9" name="Picture 8" descr="gripping-point-for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187" y="1234440"/>
            <a:ext cx="4371016" cy="5029200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Teaching a gripping point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38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8521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0">
                <a:solidFill>
                  <a:srgbClr val="000000"/>
                </a:solidFill>
                <a:latin typeface="Zebra Sans"/>
              </a:rPr>
              <a:t>Open the gripping point and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Teach gripping point</a:t>
            </a:r>
            <a:r>
              <a:rPr sz="1500" b="0">
                <a:solidFill>
                  <a:srgbClr val="000000"/>
                </a:solidFill>
                <a:latin typeface="Zebra Sans"/>
              </a:rPr>
              <a:t> panel. Select the vision system and click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Start teaching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0">
                <a:solidFill>
                  <a:srgbClr val="000000"/>
                </a:solidFill>
                <a:latin typeface="Zebra Sans"/>
              </a:rPr>
              <a:t>Place one object in view and scan.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0">
                <a:solidFill>
                  <a:srgbClr val="000000"/>
                </a:solidFill>
                <a:latin typeface="Zebra Sans"/>
              </a:rPr>
              <a:t>Move the robot with the teach pendant until the gripper grasps the object the way you want.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0">
                <a:solidFill>
                  <a:srgbClr val="000000"/>
                </a:solidFill>
                <a:latin typeface="Zebra Sans"/>
              </a:rPr>
              <a:t>Reload the robot pose and click the first row of the table (the closest object).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0">
                <a:solidFill>
                  <a:srgbClr val="000000"/>
                </a:solidFill>
                <a:latin typeface="Zebra Sans"/>
              </a:rPr>
              <a:t>Finish teaching, check the result and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Save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Needs a localization profile, a calibration, a sensor </a:t>
            </a:r>
            <a:r>
              <a:rPr sz="1500" b="1">
                <a:solidFill>
                  <a:srgbClr val="000000"/>
                </a:solidFill>
                <a:latin typeface="Zebra Sans"/>
              </a:rPr>
              <a:t>not</a:t>
            </a:r>
            <a:r>
              <a:rPr sz="1500" b="0">
                <a:solidFill>
                  <a:srgbClr val="000000"/>
                </a:solidFill>
                <a:latin typeface="Zebra Sans"/>
              </a:rPr>
              <a:t> on the robot arm, a running </a:t>
            </a:r>
            <a:r>
              <a:rPr sz="1500" b="1">
                <a:solidFill>
                  <a:srgbClr val="000000"/>
                </a:solidFill>
                <a:latin typeface="Zebra Sans"/>
              </a:rPr>
              <a:t>Robot State Server</a:t>
            </a:r>
            <a:r>
              <a:rPr sz="1500" b="0">
                <a:solidFill>
                  <a:srgbClr val="000000"/>
                </a:solidFill>
                <a:latin typeface="Zebra Sans"/>
              </a:rPr>
              <a:t> and a correct tool point.</a:t>
            </a:r>
          </a:p>
        </p:txBody>
      </p:sp>
      <p:pic>
        <p:nvPicPr>
          <p:cNvPr id="9" name="Picture 8" descr="gripping-point-teach-pan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1234440"/>
            <a:ext cx="4919472" cy="4260569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Oriented placing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39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9377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With each trajectory the robot receives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placing data</a:t>
            </a:r>
            <a:r>
              <a:rPr sz="1600" b="0">
                <a:solidFill>
                  <a:srgbClr val="000000"/>
                </a:solidFill>
                <a:latin typeface="Zebra Sans"/>
              </a:rPr>
              <a:t>: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400" b="0">
                <a:solidFill>
                  <a:srgbClr val="666666"/>
                </a:solidFill>
                <a:latin typeface="Zebra Sans"/>
              </a:rPr>
              <a:t>tool point invariance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400" b="0">
                <a:solidFill>
                  <a:srgbClr val="666666"/>
                </a:solidFill>
                <a:latin typeface="Zebra Sans"/>
              </a:rPr>
              <a:t>gripping point ID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400" b="0">
                <a:solidFill>
                  <a:srgbClr val="666666"/>
                </a:solidFill>
                <a:latin typeface="Zebra Sans"/>
              </a:rPr>
              <a:t>gripping point invariance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Example: 2 tool point invariances × 3 gripping points × 4 invariances = </a:t>
            </a:r>
            <a:r>
              <a:rPr sz="1600" b="1">
                <a:solidFill>
                  <a:srgbClr val="000000"/>
                </a:solidFill>
                <a:latin typeface="Zebra Sans"/>
              </a:rPr>
              <a:t>24</a:t>
            </a:r>
            <a:r>
              <a:rPr sz="1600" b="0">
                <a:solidFill>
                  <a:srgbClr val="000000"/>
                </a:solidFill>
                <a:latin typeface="Zebra Sans"/>
              </a:rPr>
              <a:t> grasping configurations.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Teach only a few base placing positions and compute the rest from the placing data.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To teach one configuration, temporarily disable the other gripping points and invariances.</a:t>
            </a:r>
          </a:p>
        </p:txBody>
      </p:sp>
      <p:pic>
        <p:nvPicPr>
          <p:cNvPr id="9" name="Picture 8" descr="oriented-placing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1234440"/>
            <a:ext cx="5833872" cy="4068358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Grasping methods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75488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A grasping method is </a:t>
            </a:r>
            <a:r>
              <a:rPr sz="1600" b="1">
                <a:solidFill>
                  <a:srgbClr val="000000"/>
                </a:solidFill>
                <a:latin typeface="Zebra Sans"/>
              </a:rPr>
              <a:t>how the robot picks one object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the waypoints, the moves between them and the robot procedures.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Path stage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a waypoint, the move to it and an optional procedure.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Bin picking routine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all path stages, from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Start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to </a:t>
            </a:r>
            <a:r>
              <a:rPr sz="1600" b="1">
                <a:solidFill>
                  <a:srgbClr val="000000"/>
                </a:solidFill>
                <a:latin typeface="Zebra Sans"/>
              </a:rPr>
              <a:t>End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A new solution has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Basic Grasping Method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Add or duplicate methods when vision systems need different paths.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A vision system uses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current default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or one named method.</a:t>
            </a:r>
          </a:p>
        </p:txBody>
      </p:sp>
      <p:pic>
        <p:nvPicPr>
          <p:cNvPr id="9" name="Picture 8" descr="grasping-picking-routin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59" y="1234440"/>
            <a:ext cx="6016752" cy="4285905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The five mandatory path stages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41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234440"/>
          <a:ext cx="11091671" cy="3401568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1558334"/>
                <a:gridCol w="5500002"/>
                <a:gridCol w="4033335"/>
              </a:tblGrid>
              <a:tr h="56692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Stage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What happens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Pose comes from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1  Start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Prepares the robot and gripper for a new pick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The robot program (Initialization request)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2  Approach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Gripper moves to an offset from the found gripping point, usually a few cm back along its Z-axis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Offset from the found gripping point or the robot base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3  Grasp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Gripper moves to the found gripping point; the procedure closes the gripper (e.g. Attach)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Found gripping point and the tool point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4  Deapproach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Gripper moves away, usually tens of cm up along the robot's Z-axis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An offset (see next slide)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5  End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Gripper moves to the end pose; post-picking operations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The robot program (Initialization request)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4892040"/>
            <a:ext cx="11091672" cy="1371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You can add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custom path stages</a:t>
            </a:r>
            <a:r>
              <a:rPr sz="1500" b="0">
                <a:solidFill>
                  <a:srgbClr val="000000"/>
                </a:solidFill>
                <a:latin typeface="Zebra Sans"/>
              </a:rPr>
              <a:t> between them. Drag a custom row to move it.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Moves to Grasp, to Deapproach and to every stage between Approach and Deapproach are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always linear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Origin of the relative offset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42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234440"/>
          <a:ext cx="6766560" cy="32004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1737360"/>
                <a:gridCol w="3566160"/>
                <a:gridCol w="1463040"/>
              </a:tblGrid>
              <a:tr h="64008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Origin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The waypoint is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For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Found gripping point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Offset in the gripping point's system. Its Z points into the object, so use a negative Z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Approach, Deapproach, custom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Robot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Offset from the previous waypoint in robot base coordinates. +Z is up (floor robot)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Approach, Deapproach, custom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Fixed plane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On a plane parallel to XY, XZ or YZ of the robot base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Deapproach, custom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Start / End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On the way towards the Start or End pose (or a helper point)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Deapproach, custom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9" name="Picture 8" descr="fixedPlaneDim_ud7Dqq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106" y="1234440"/>
            <a:ext cx="3713619" cy="3108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89520" y="4389120"/>
            <a:ext cx="4050791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66666"/>
                </a:solidFill>
                <a:latin typeface="Zebra Sans"/>
              </a:rPr>
              <a:t>Fixed plane: the same height for every part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4983480"/>
            <a:ext cx="11091672" cy="1051560"/>
          </a:xfrm>
          <a:prstGeom prst="rect">
            <a:avLst/>
          </a:prstGeom>
          <a:solidFill>
            <a:srgbClr val="E5F6FF"/>
          </a:solidFill>
          <a:ln w="12700">
            <a:solidFill>
              <a:srgbClr val="007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3232" y="5074920"/>
            <a:ext cx="10762488" cy="8686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>
              <a:spcAft>
                <a:spcPts val="200"/>
              </a:spcAft>
            </a:pPr>
            <a:r>
              <a:rPr sz="1300" b="1">
                <a:solidFill>
                  <a:srgbClr val="000000"/>
                </a:solidFill>
                <a:latin typeface="Zebra Sans"/>
              </a:rPr>
              <a:t>Tip:</a:t>
            </a:r>
            <a:r>
              <a:rPr sz="1300" b="0">
                <a:solidFill>
                  <a:srgbClr val="000000"/>
                </a:solidFill>
                <a:latin typeface="Zebra Sans"/>
              </a:rPr>
              <a:t> Deep bin? Use a </a:t>
            </a:r>
            <a:r>
              <a:rPr sz="1300" b="1">
                <a:solidFill>
                  <a:srgbClr val="000000"/>
                </a:solidFill>
                <a:latin typeface="Zebra Sans"/>
              </a:rPr>
              <a:t>Fixed plane</a:t>
            </a:r>
            <a:r>
              <a:rPr sz="1300" b="0">
                <a:solidFill>
                  <a:srgbClr val="000000"/>
                </a:solidFill>
                <a:latin typeface="Zebra Sans"/>
              </a:rPr>
              <a:t> Deapproach so every part leaves the bin at the same height. Near the walls? Use </a:t>
            </a:r>
            <a:r>
              <a:rPr sz="1300" b="1">
                <a:solidFill>
                  <a:srgbClr val="000000"/>
                </a:solidFill>
                <a:latin typeface="Zebra Sans"/>
              </a:rPr>
              <a:t>Start / End</a:t>
            </a:r>
            <a:r>
              <a:rPr sz="1300" b="0">
                <a:solidFill>
                  <a:srgbClr val="000000"/>
                </a:solidFill>
                <a:latin typeface="Zebra Sans"/>
              </a:rPr>
              <a:t> as the origin so the part moves towards the middle of the bin.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BPS SOLUTION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Path stage settings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43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67665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Type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Relative</a:t>
            </a:r>
            <a:r>
              <a:rPr sz="1600" b="0">
                <a:solidFill>
                  <a:srgbClr val="000000"/>
                </a:solidFill>
                <a:latin typeface="Zebra Sans"/>
              </a:rPr>
              <a:t> to an origin, or </a:t>
            </a:r>
            <a:r>
              <a:rPr sz="1600" b="1">
                <a:solidFill>
                  <a:srgbClr val="000000"/>
                </a:solidFill>
                <a:latin typeface="Zebra Sans"/>
              </a:rPr>
              <a:t>Fixed</a:t>
            </a:r>
            <a:r>
              <a:rPr sz="1600" b="0">
                <a:solidFill>
                  <a:srgbClr val="000000"/>
                </a:solidFill>
                <a:latin typeface="Zebra Sans"/>
              </a:rPr>
              <a:t> position in robot space (keeps the previous orientation).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Plan linear trajectory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a straight move. Otherwise the planner may plan a joint move.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Position tolerance</a:t>
            </a:r>
            <a:r>
              <a:rPr sz="1600" b="0">
                <a:solidFill>
                  <a:srgbClr val="000000"/>
                </a:solidFill>
                <a:latin typeface="Zebra Sans"/>
              </a:rPr>
              <a:t>: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400" b="1">
                <a:solidFill>
                  <a:srgbClr val="666666"/>
                </a:solidFill>
                <a:latin typeface="Zebra Sans"/>
              </a:rPr>
              <a:t>Precise</a:t>
            </a:r>
            <a:r>
              <a:rPr sz="1400" b="0">
                <a:solidFill>
                  <a:srgbClr val="666666"/>
                </a:solidFill>
                <a:latin typeface="Zebra Sans"/>
              </a:rPr>
              <a:t>: the robot reaches the waypoint exactly.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400" b="1">
                <a:solidFill>
                  <a:srgbClr val="666666"/>
                </a:solidFill>
                <a:latin typeface="Zebra Sans"/>
              </a:rPr>
              <a:t>Approximative</a:t>
            </a:r>
            <a:r>
              <a:rPr sz="1400" b="0">
                <a:solidFill>
                  <a:srgbClr val="666666"/>
                </a:solidFill>
                <a:latin typeface="Zebra Sans"/>
              </a:rPr>
              <a:t>: the robot blends into the next move. The procedure may run while moving.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Procedure name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</a:t>
            </a:r>
            <a:r>
              <a:rPr sz="1600" b="1">
                <a:solidFill>
                  <a:srgbClr val="000000"/>
                </a:solidFill>
                <a:latin typeface="Zebra Sans"/>
              </a:rPr>
              <a:t>Attach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Detach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User 1–3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defined in the robot program.</a:t>
            </a:r>
          </a:p>
        </p:txBody>
      </p:sp>
      <p:pic>
        <p:nvPicPr>
          <p:cNvPr id="9" name="Picture 8" descr="grasping-path-stage-for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292" y="1234440"/>
            <a:ext cx="3540967" cy="5029200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0" y="0"/>
            <a:ext cx="4754880" cy="6858000"/>
          </a:xfrm>
          <a:custGeom>
            <a:avLst/>
            <a:gdLst/>
            <a:ahLst/>
            <a:cxnLst/>
            <a:rect l="l" t="t" r="r" b="b"/>
            <a:pathLst>
              <a:path w="4754880" h="6858000">
                <a:moveTo>
                  <a:pt x="0" y="0"/>
                </a:moveTo>
                <a:lnTo>
                  <a:pt x="4754880" y="0"/>
                </a:lnTo>
                <a:lnTo>
                  <a:pt x="4754880" y="5669280"/>
                </a:lnTo>
                <a:lnTo>
                  <a:pt x="3840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3840480" cy="10972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6000" b="1">
                <a:solidFill>
                  <a:srgbClr val="0073E6"/>
                </a:solidFill>
                <a:latin typeface="Zebra Sans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240280"/>
            <a:ext cx="3840480" cy="2286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Zebra Sans"/>
              </a:rPr>
              <a:t>Vision system and localization</a:t>
            </a:r>
          </a:p>
        </p:txBody>
      </p:sp>
      <p:pic>
        <p:nvPicPr>
          <p:cNvPr id="5" name="Picture 4" descr="zebra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989320"/>
            <a:ext cx="1051560" cy="338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0" y="914400"/>
            <a:ext cx="59436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0073E6"/>
                </a:solidFill>
                <a:latin typeface="Zebra Sans"/>
              </a:rPr>
              <a:t>IN THIS CHAPTER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0" y="146304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0" y="153619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Vision system configuration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0" y="197510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0" y="2048256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Scanning profiles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0" y="2487168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86400" y="2560320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Localization engines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0" y="2999232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3072384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CAD localization and CAD Model Detail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486400" y="3511296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86400" y="3584448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AI and Layer localization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86400" y="402336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86400" y="409651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MultiView and bounding boxes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486400" y="453542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VISION SYSTEM AND LOCALIZATION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Vision system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A vision system ties together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3D sensor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its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calibration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picked object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grasping method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localization profile</a:t>
            </a:r>
            <a:r>
              <a:rPr sz="1500" b="0">
                <a:solidFill>
                  <a:srgbClr val="000000"/>
                </a:solidFill>
                <a:latin typeface="Zebra Sans"/>
              </a:rPr>
              <a:t> and its own settings.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Calibration space and sensor position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extrinsic (fixed sensor), hand-eye (sensor on the flange) or marker space (LS only).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Sensors: </a:t>
            </a:r>
            <a:r>
              <a:rPr sz="1500" b="1">
                <a:solidFill>
                  <a:srgbClr val="000000"/>
                </a:solidFill>
                <a:latin typeface="Zebra Sans"/>
              </a:rPr>
              <a:t>PhoXi 3D Scanner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MotionCam-3D (Color)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Alpha 3D Scanner</a:t>
            </a:r>
            <a:r>
              <a:rPr sz="1500" b="0">
                <a:solidFill>
                  <a:srgbClr val="000000"/>
                </a:solidFill>
                <a:latin typeface="Zebra Sans"/>
              </a:rPr>
              <a:t>. Check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Sensor model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it is a collision object.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One sensor can serve several vision systems. MultiView uses several sensors in one.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robot's requests refer to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vision system ID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</p:txBody>
      </p:sp>
      <p:pic>
        <p:nvPicPr>
          <p:cNvPr id="9" name="Picture 8" descr="vs-config-sens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19" y="1234440"/>
            <a:ext cx="5650992" cy="2331034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VISION SYSTEM AND LOCALIZATION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Scanning profiles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46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60350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Default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(CAD / Layer) and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Grayscale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(AI) profiles suit a wide range of objects. </a:t>
            </a:r>
            <a:r>
              <a:rPr sz="1500" b="1">
                <a:solidFill>
                  <a:srgbClr val="000000"/>
                </a:solidFill>
                <a:latin typeface="Zebra Sans"/>
              </a:rPr>
              <a:t>AI Color</a:t>
            </a:r>
            <a:r>
              <a:rPr sz="1500" b="0">
                <a:solidFill>
                  <a:srgbClr val="000000"/>
                </a:solidFill>
                <a:latin typeface="Zebra Sans"/>
              </a:rPr>
              <a:t> is for sensors with a color camera.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Best results: a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Custom</a:t>
            </a:r>
            <a:r>
              <a:rPr sz="1500" b="0">
                <a:solidFill>
                  <a:srgbClr val="000000"/>
                </a:solidFill>
                <a:latin typeface="Zebra Sans"/>
              </a:rPr>
              <a:t> profile. Clone a factory profile in PhoXi Control, tune it,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Set and Store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export the </a:t>
            </a:r>
            <a:r>
              <a:rPr sz="1500" b="0">
                <a:solidFill>
                  <a:srgbClr val="0073E6"/>
                </a:solidFill>
                <a:latin typeface="Zebra Sans"/>
              </a:rPr>
              <a:t>.phop</a:t>
            </a:r>
            <a:r>
              <a:rPr sz="1500" b="0">
                <a:solidFill>
                  <a:srgbClr val="000000"/>
                </a:solidFill>
                <a:latin typeface="Zebra Sans"/>
              </a:rPr>
              <a:t> file and upload it to the vision system.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Calibration uses a built-in profile. In hard conditions, turn on </a:t>
            </a:r>
            <a:r>
              <a:rPr sz="1500" b="1">
                <a:solidFill>
                  <a:srgbClr val="000000"/>
                </a:solidFill>
                <a:latin typeface="Zebra Sans"/>
              </a:rPr>
              <a:t>Use custom scanning profile for calibration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profile is uploaded to the sensor when a process starts, under its </a:t>
            </a:r>
            <a:r>
              <a:rPr sz="1500" b="1">
                <a:solidFill>
                  <a:srgbClr val="000000"/>
                </a:solidFill>
                <a:latin typeface="Zebra Sans"/>
              </a:rPr>
              <a:t>file name</a:t>
            </a:r>
            <a:r>
              <a:rPr sz="1500" b="0">
                <a:solidFill>
                  <a:srgbClr val="000000"/>
                </a:solidFill>
                <a:latin typeface="Zebra Sans"/>
              </a:rPr>
              <a:t>: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300" b="0">
                <a:solidFill>
                  <a:srgbClr val="666666"/>
                </a:solidFill>
                <a:latin typeface="Zebra Sans"/>
              </a:rPr>
              <a:t>different profiles on one sensor: use </a:t>
            </a:r>
            <a:r>
              <a:rPr sz="1300" b="1">
                <a:solidFill>
                  <a:srgbClr val="666666"/>
                </a:solidFill>
                <a:latin typeface="Zebra Sans"/>
              </a:rPr>
              <a:t>unique names</a:t>
            </a:r>
            <a:r>
              <a:rPr sz="1300" b="0">
                <a:solidFill>
                  <a:srgbClr val="666666"/>
                </a:solidFill>
                <a:latin typeface="Zebra Sans"/>
              </a:rPr>
              <a:t> (add the vision system ID)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300" b="0">
                <a:solidFill>
                  <a:srgbClr val="666666"/>
                </a:solidFill>
                <a:latin typeface="Zebra Sans"/>
              </a:rPr>
              <a:t>the same profile: use the </a:t>
            </a:r>
            <a:r>
              <a:rPr sz="1300" b="1">
                <a:solidFill>
                  <a:srgbClr val="666666"/>
                </a:solidFill>
                <a:latin typeface="Zebra Sans"/>
              </a:rPr>
              <a:t>same file name</a:t>
            </a:r>
            <a:r>
              <a:rPr sz="1300" b="0">
                <a:solidFill>
                  <a:srgbClr val="666666"/>
                </a:solidFill>
                <a:latin typeface="Zebra Sans"/>
              </a:rPr>
              <a:t> to skip switching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profile "Default" in PhoXi Control is </a:t>
            </a:r>
            <a:r>
              <a:rPr sz="1500" b="1">
                <a:solidFill>
                  <a:srgbClr val="000000"/>
                </a:solidFill>
                <a:latin typeface="Zebra Sans"/>
              </a:rPr>
              <a:t>not</a:t>
            </a:r>
            <a:r>
              <a:rPr sz="1500" b="0">
                <a:solidFill>
                  <a:srgbClr val="000000"/>
                </a:solidFill>
                <a:latin typeface="Zebra Sans"/>
              </a:rPr>
              <a:t> the Studio's Default.</a:t>
            </a:r>
          </a:p>
        </p:txBody>
      </p:sp>
      <p:pic>
        <p:nvPicPr>
          <p:cNvPr id="9" name="Picture 8" descr="vs-scanning-profile-typ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1234440"/>
            <a:ext cx="4690872" cy="1509815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  <p:pic>
        <p:nvPicPr>
          <p:cNvPr id="10" name="Picture 9" descr="pxc-settings-pa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0265" y="3108960"/>
            <a:ext cx="3089220" cy="3108960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VISION SYSTEM AND LOCALIZATION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Localization engines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78992"/>
            <a:ext cx="11064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000000"/>
                </a:solidFill>
                <a:latin typeface="Zebra Sans"/>
              </a:rPr>
              <a:t>An engine finds each object and its pose in the point cloud.</a:t>
            </a:r>
          </a:p>
        </p:txBody>
      </p:sp>
      <p:pic>
        <p:nvPicPr>
          <p:cNvPr id="5" name="Picture 4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6" name="Connector 5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47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600200"/>
          <a:ext cx="11091671" cy="2286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2200001"/>
                <a:gridCol w="2750001"/>
                <a:gridCol w="3025001"/>
                <a:gridCol w="3116668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Engine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Finds objects by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Solution types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Ideal for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CAD Localization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The 3D (CAD) model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CAD Localization, CAD Picking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Belt picking, assembly, bin picking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AI Localization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Neural networks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AI Localization, AI Picking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Simple and complex depalletization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Layer Localization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The top layer of a stack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Layer Localization (LS only)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Picking whole layers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Hybrid CAD + AI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CAD model and neural networks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On demand only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The most complicated cases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4343400"/>
            <a:ext cx="11091672" cy="1828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Auxiliary features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CAD Model Detail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model features and feature alignment for nearly symmetrical objects.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MultiView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merges scans from several viewpoints before CAD localization.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Bounding boxes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limit the localization to regions of interest.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VISION SYSTEM AND LOCALIZATION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CAD localization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48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1">
                <a:solidFill>
                  <a:srgbClr val="000000"/>
                </a:solidFill>
                <a:latin typeface="Zebra Sans"/>
              </a:rPr>
              <a:t>Segmentation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the scene is split into segments; too small and too large ones are left out.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1">
                <a:solidFill>
                  <a:srgbClr val="000000"/>
                </a:solidFill>
                <a:latin typeface="Zebra Sans"/>
              </a:rPr>
              <a:t>Searching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model points are matched to scene points; each match is a candidate.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1">
                <a:solidFill>
                  <a:srgbClr val="000000"/>
                </a:solidFill>
                <a:latin typeface="Zebra Sans"/>
              </a:rPr>
              <a:t>Fine alignment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candidates are refined with ICP.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1">
                <a:solidFill>
                  <a:srgbClr val="000000"/>
                </a:solidFill>
                <a:latin typeface="Zebra Sans"/>
              </a:rPr>
              <a:t>Checks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enough </a:t>
            </a:r>
            <a:r>
              <a:rPr sz="1500" b="1">
                <a:solidFill>
                  <a:srgbClr val="000000"/>
                </a:solidFill>
                <a:latin typeface="Zebra Sans"/>
              </a:rPr>
              <a:t>Overlap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occlusion and model feature checks.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Stops on a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stop criterion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time limit, number of objects, or time without a new object.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profile (</a:t>
            </a:r>
            <a:r>
              <a:rPr sz="1500" b="0">
                <a:solidFill>
                  <a:srgbClr val="0073E6"/>
                </a:solidFill>
                <a:latin typeface="Zebra Sans"/>
              </a:rPr>
              <a:t>.plcf</a:t>
            </a:r>
            <a:r>
              <a:rPr sz="1500" b="0">
                <a:solidFill>
                  <a:srgbClr val="000000"/>
                </a:solidFill>
                <a:latin typeface="Zebra Sans"/>
              </a:rPr>
              <a:t>) holds the model and all settings. Nothing is saved until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Save configuration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Scan &amp; Locate</a:t>
            </a:r>
            <a:r>
              <a:rPr sz="1500" b="0">
                <a:solidFill>
                  <a:srgbClr val="000000"/>
                </a:solidFill>
                <a:latin typeface="Zebra Sans"/>
              </a:rPr>
              <a:t> takes a new scan; </a:t>
            </a:r>
            <a:r>
              <a:rPr sz="1500" b="1">
                <a:solidFill>
                  <a:srgbClr val="000000"/>
                </a:solidFill>
                <a:latin typeface="Zebra Sans"/>
              </a:rPr>
              <a:t>Locate</a:t>
            </a:r>
            <a:r>
              <a:rPr sz="1500" b="0">
                <a:solidFill>
                  <a:srgbClr val="000000"/>
                </a:solidFill>
                <a:latin typeface="Zebra Sans"/>
              </a:rPr>
              <a:t> tests changed settings on the same scan.</a:t>
            </a:r>
          </a:p>
        </p:txBody>
      </p:sp>
      <p:pic>
        <p:nvPicPr>
          <p:cNvPr id="9" name="Picture 8" descr="cad-editor-over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19" y="1234440"/>
            <a:ext cx="5650992" cy="3563498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VISION SYSTEM AND LOCALIZATION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CAD Model Detail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49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For objects that are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almost symmetrical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where a small detail decides the pose.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1">
                <a:solidFill>
                  <a:srgbClr val="000000"/>
                </a:solidFill>
                <a:latin typeface="Zebra Sans"/>
              </a:rPr>
              <a:t>Model feature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mark the detail on the model with a region of interest.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600" b="1">
                <a:solidFill>
                  <a:srgbClr val="000000"/>
                </a:solidFill>
                <a:latin typeface="Zebra Sans"/>
              </a:rPr>
              <a:t>Feature alignment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tell the engine how the object can be wrongly turned (</a:t>
            </a:r>
            <a:r>
              <a:rPr sz="1600" b="1">
                <a:solidFill>
                  <a:srgbClr val="000000"/>
                </a:solidFill>
                <a:latin typeface="Zebra Sans"/>
              </a:rPr>
              <a:t>Rotation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Flip and Rotation</a:t>
            </a:r>
            <a:r>
              <a:rPr sz="1600" b="0">
                <a:solidFill>
                  <a:srgbClr val="000000"/>
                </a:solidFill>
                <a:latin typeface="Zebra Sans"/>
              </a:rPr>
              <a:t>) or shifted (</a:t>
            </a:r>
            <a:r>
              <a:rPr sz="1600" b="1">
                <a:solidFill>
                  <a:srgbClr val="000000"/>
                </a:solidFill>
                <a:latin typeface="Zebra Sans"/>
              </a:rPr>
              <a:t>Translation</a:t>
            </a:r>
            <a:r>
              <a:rPr sz="1600" b="0">
                <a:solidFill>
                  <a:srgbClr val="000000"/>
                </a:solidFill>
                <a:latin typeface="Zebra Sans"/>
              </a:rPr>
              <a:t>). It tries those poses and keeps the best match.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feature must be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clearly visible in the scan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Optional: try tuning the localization first.</a:t>
            </a:r>
          </a:p>
        </p:txBody>
      </p:sp>
      <p:pic>
        <p:nvPicPr>
          <p:cNvPr id="9" name="Picture 8" descr="feature-alignment-rotatio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19" y="1234440"/>
            <a:ext cx="5650992" cy="3494692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VISION SYSTEM AND LOCALIZATION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AI localization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9377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A </a:t>
            </a:r>
            <a:r>
              <a:rPr sz="1500" b="1">
                <a:solidFill>
                  <a:srgbClr val="000000"/>
                </a:solidFill>
                <a:latin typeface="Zebra Sans"/>
              </a:rPr>
              <a:t>neural network</a:t>
            </a:r>
            <a:r>
              <a:rPr sz="1500" b="0">
                <a:solidFill>
                  <a:srgbClr val="000000"/>
                </a:solidFill>
                <a:latin typeface="Zebra Sans"/>
              </a:rPr>
              <a:t> finds the objects. No 3D model, so no Picked object step.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Networks: </a:t>
            </a:r>
            <a:r>
              <a:rPr sz="1500" b="1">
                <a:solidFill>
                  <a:srgbClr val="000000"/>
                </a:solidFill>
                <a:latin typeface="Zebra Sans"/>
              </a:rPr>
              <a:t>AnyPick</a:t>
            </a:r>
            <a:r>
              <a:rPr sz="1500" b="0">
                <a:solidFill>
                  <a:srgbClr val="000000"/>
                </a:solidFill>
                <a:latin typeface="Zebra Sans"/>
              </a:rPr>
              <a:t> modules for boxes, totes, slipsheets, or custom (retrained for your objects).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profile is a </a:t>
            </a:r>
            <a:r>
              <a:rPr sz="1500" b="0">
                <a:solidFill>
                  <a:srgbClr val="0073E6"/>
                </a:solidFill>
                <a:latin typeface="Zebra Sans"/>
              </a:rPr>
              <a:t>.pacf</a:t>
            </a:r>
            <a:r>
              <a:rPr sz="1500" b="0">
                <a:solidFill>
                  <a:srgbClr val="000000"/>
                </a:solidFill>
                <a:latin typeface="Zebra Sans"/>
              </a:rPr>
              <a:t> file, edited like the CAD profile.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Initial gripping point placement method</a:t>
            </a:r>
            <a:r>
              <a:rPr sz="1500" b="0">
                <a:solidFill>
                  <a:srgbClr val="000000"/>
                </a:solidFill>
                <a:latin typeface="Zebra Sans"/>
              </a:rPr>
              <a:t>: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300" b="0">
                <a:solidFill>
                  <a:srgbClr val="666666"/>
                </a:solidFill>
                <a:latin typeface="Zebra Sans"/>
              </a:rPr>
              <a:t>dedicated: *Center of Box*, *Center of Tote*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300" b="0">
                <a:solidFill>
                  <a:srgbClr val="666666"/>
                </a:solidFill>
                <a:latin typeface="Zebra Sans"/>
              </a:rPr>
              <a:t>general: *Centroid*, *Largest Inscribed Circle*, *Keypoint from NN*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Reports the X/Y dimensions and the angle of each object.</a:t>
            </a:r>
          </a:p>
        </p:txBody>
      </p:sp>
      <p:pic>
        <p:nvPicPr>
          <p:cNvPr id="9" name="Picture 8" descr="ai-editor-over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1234440"/>
            <a:ext cx="5833872" cy="3678822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VISION SYSTEM AND LOCALIZATION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Layer localization (LS)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51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9377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Finds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top layer</a:t>
            </a:r>
            <a:r>
              <a:rPr sz="1600" b="0">
                <a:solidFill>
                  <a:srgbClr val="000000"/>
                </a:solidFill>
                <a:latin typeface="Zebra Sans"/>
              </a:rPr>
              <a:t> of a stack and reports its pose.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Ideal for picking whole layers.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Steps: </a:t>
            </a:r>
            <a:r>
              <a:rPr sz="1600" b="1">
                <a:solidFill>
                  <a:srgbClr val="000000"/>
                </a:solidFill>
                <a:latin typeface="Zebra Sans"/>
              </a:rPr>
              <a:t>Vision system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Calibration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Settings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No Picked object.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Profile: a </a:t>
            </a:r>
            <a:r>
              <a:rPr sz="1600" b="0">
                <a:solidFill>
                  <a:srgbClr val="0073E6"/>
                </a:solidFill>
                <a:latin typeface="Zebra Sans"/>
              </a:rPr>
              <a:t>.pdcf</a:t>
            </a:r>
            <a:r>
              <a:rPr sz="1600" b="0">
                <a:solidFill>
                  <a:srgbClr val="000000"/>
                </a:solidFill>
                <a:latin typeface="Zebra Sans"/>
              </a:rPr>
              <a:t> file on the Localization tab.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Layer settings: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Constraint – Object dimensions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and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Constraint – Points above localized layer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robot gets the layer with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Get objects</a:t>
            </a:r>
            <a:r>
              <a:rPr sz="1600" b="0">
                <a:solidFill>
                  <a:srgbClr val="000000"/>
                </a:solidFill>
                <a:latin typeface="Zebra Sans"/>
              </a:rPr>
              <a:t> request.</a:t>
            </a:r>
          </a:p>
        </p:txBody>
      </p:sp>
      <p:pic>
        <p:nvPicPr>
          <p:cNvPr id="9" name="Picture 8" descr="layer-localizatio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1234440"/>
            <a:ext cx="5833872" cy="4333733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VISION SYSTEM AND LOCALIZATION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MultiView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52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Merges scans from several viewpoints into one point cloud, so difficult scenes are more complete.</a:t>
            </a:r>
          </a:p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Static MultiView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Several fixed sensors. Calibrate the primary sensor to the robot, then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Calibrate together</a:t>
            </a:r>
            <a:r>
              <a:rPr sz="1500" b="0">
                <a:solidFill>
                  <a:srgbClr val="000000"/>
                </a:solidFill>
                <a:latin typeface="Zebra Sans"/>
              </a:rPr>
              <a:t> for the others.</a:t>
            </a:r>
          </a:p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Hand-eye MultiView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One sensor on the robot.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Static</a:t>
            </a:r>
            <a:r>
              <a:rPr sz="1500" b="0">
                <a:solidFill>
                  <a:srgbClr val="000000"/>
                </a:solidFill>
                <a:latin typeface="Zebra Sans"/>
              </a:rPr>
              <a:t> mode: the robot stops for every scan. </a:t>
            </a:r>
            <a:r>
              <a:rPr sz="1500" b="1">
                <a:solidFill>
                  <a:srgbClr val="000000"/>
                </a:solidFill>
                <a:latin typeface="Zebra Sans"/>
              </a:rPr>
              <a:t>Dynamic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only for the first (MotionCam-3D in Camera mode).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Robot program: </a:t>
            </a:r>
            <a:r>
              <a:rPr sz="1500" b="1">
                <a:solidFill>
                  <a:srgbClr val="000000"/>
                </a:solidFill>
                <a:latin typeface="Zebra Sans"/>
              </a:rPr>
              <a:t>Trigger scan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for each view, then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Scan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to merge and localize.</a:t>
            </a:r>
          </a:p>
        </p:txBody>
      </p:sp>
      <p:pic>
        <p:nvPicPr>
          <p:cNvPr id="9" name="Picture 8" descr="multiview-hand-e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19" y="1234440"/>
            <a:ext cx="5650992" cy="4163888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VISION SYSTEM AND LOCALIZATION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Bounding boxes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53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A region of interest: the engine looks for objects </a:t>
            </a:r>
            <a:r>
              <a:rPr sz="1600" b="1">
                <a:solidFill>
                  <a:srgbClr val="000000"/>
                </a:solidFill>
                <a:latin typeface="Zebra Sans"/>
              </a:rPr>
              <a:t>only inside the active box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Use it for several bins in one scene, to remove false positives, and for speed.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Only </a:t>
            </a:r>
            <a:r>
              <a:rPr sz="1600" b="1">
                <a:solidFill>
                  <a:srgbClr val="000000"/>
                </a:solidFill>
                <a:latin typeface="Zebra Sans"/>
              </a:rPr>
              <a:t>one box is active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at a time (blue in the viewer). </a:t>
            </a:r>
            <a:r>
              <a:rPr sz="1600" b="1">
                <a:solidFill>
                  <a:srgbClr val="000000"/>
                </a:solidFill>
                <a:latin typeface="Zebra Sans"/>
              </a:rPr>
              <a:t>X</a:t>
            </a:r>
            <a:r>
              <a:rPr sz="1600" b="0">
                <a:solidFill>
                  <a:srgbClr val="000000"/>
                </a:solidFill>
                <a:latin typeface="Zebra Sans"/>
              </a:rPr>
              <a:t> turns boxes off.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box with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Initial</a:t>
            </a:r>
            <a:r>
              <a:rPr sz="1600" b="0">
                <a:solidFill>
                  <a:srgbClr val="000000"/>
                </a:solidFill>
                <a:latin typeface="Zebra Sans"/>
              </a:rPr>
              <a:t> flag is active after deployment.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robot switches boxes with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Change localization bounding box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sent </a:t>
            </a:r>
            <a:r>
              <a:rPr sz="1600" b="1">
                <a:solidFill>
                  <a:srgbClr val="000000"/>
                </a:solidFill>
                <a:latin typeface="Zebra Sans"/>
              </a:rPr>
              <a:t>before</a:t>
            </a:r>
            <a:r>
              <a:rPr sz="1600" b="0">
                <a:solidFill>
                  <a:srgbClr val="000000"/>
                </a:solidFill>
                <a:latin typeface="Zebra Sans"/>
              </a:rPr>
              <a:t> the Scan request.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Export and import as </a:t>
            </a:r>
            <a:r>
              <a:rPr sz="1600" b="0">
                <a:solidFill>
                  <a:srgbClr val="0073E6"/>
                </a:solidFill>
                <a:latin typeface="Zebra Sans"/>
              </a:rPr>
              <a:t>.pbbcf</a:t>
            </a:r>
            <a:r>
              <a:rPr sz="1600" b="0">
                <a:solidFill>
                  <a:srgbClr val="000000"/>
                </a:solidFill>
                <a:latin typeface="Zebra Sans"/>
              </a:rPr>
              <a:t> files.</a:t>
            </a:r>
          </a:p>
        </p:txBody>
      </p:sp>
      <p:pic>
        <p:nvPicPr>
          <p:cNvPr id="9" name="Picture 8" descr="bbox_04_highlight_blue_5Ca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19" y="1234440"/>
            <a:ext cx="5650992" cy="2166024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0" y="0"/>
            <a:ext cx="4754880" cy="6858000"/>
          </a:xfrm>
          <a:custGeom>
            <a:avLst/>
            <a:gdLst/>
            <a:ahLst/>
            <a:cxnLst/>
            <a:rect l="l" t="t" r="r" b="b"/>
            <a:pathLst>
              <a:path w="4754880" h="6858000">
                <a:moveTo>
                  <a:pt x="0" y="0"/>
                </a:moveTo>
                <a:lnTo>
                  <a:pt x="4754880" y="0"/>
                </a:lnTo>
                <a:lnTo>
                  <a:pt x="4754880" y="5669280"/>
                </a:lnTo>
                <a:lnTo>
                  <a:pt x="3840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3840480" cy="10972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6000" b="1">
                <a:solidFill>
                  <a:srgbClr val="0073E6"/>
                </a:solidFill>
                <a:latin typeface="Zebra Sans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240280"/>
            <a:ext cx="3840480" cy="2286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Zebra Sans"/>
              </a:rPr>
              <a:t>Calibration</a:t>
            </a:r>
          </a:p>
        </p:txBody>
      </p:sp>
      <p:pic>
        <p:nvPicPr>
          <p:cNvPr id="5" name="Picture 4" descr="zebra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989320"/>
            <a:ext cx="1051560" cy="338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0" y="914400"/>
            <a:ext cx="59436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0073E6"/>
                </a:solidFill>
                <a:latin typeface="Zebra Sans"/>
              </a:rPr>
              <a:t>IN THIS CHAPTER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0" y="146304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0" y="153619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What calibration does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0" y="197510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0" y="2048256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Calibration types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0" y="2487168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86400" y="2560320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Before you start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0" y="2999232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3072384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Calibration modes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486400" y="3511296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86400" y="3584448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Calibrating step by step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86400" y="402336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86400" y="409651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Verification and tips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486400" y="453542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CALIBRATION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What calibration does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55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57200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sensor reports poses in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camera space</a:t>
            </a:r>
            <a:r>
              <a:rPr sz="1600" b="0">
                <a:solidFill>
                  <a:srgbClr val="000000"/>
                </a:solidFill>
                <a:latin typeface="Zebra Sans"/>
              </a:rPr>
              <a:t>; the robot works in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robot space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Calibration finds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calibration matrix</a:t>
            </a:r>
            <a:r>
              <a:rPr sz="1600" b="0">
                <a:solidFill>
                  <a:srgbClr val="000000"/>
                </a:solidFill>
                <a:latin typeface="Zebra Sans"/>
              </a:rPr>
              <a:t> between them. The Studio applies it to every localized pose.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Poor calibration is usually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largest source of picking errors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If the sensor, its mount or the robot moves,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calibrate again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</p:txBody>
      </p:sp>
      <p:pic>
        <p:nvPicPr>
          <p:cNvPr id="9" name="Picture 8" descr="calibration-transform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79" y="1234440"/>
            <a:ext cx="6199632" cy="3682949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CALIBRATION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Calibration types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56</a:t>
            </a:r>
          </a:p>
        </p:txBody>
      </p:sp>
      <p:pic>
        <p:nvPicPr>
          <p:cNvPr id="8" name="Picture 7" descr="calibration-type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34440"/>
            <a:ext cx="4572000" cy="2209800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40680" y="1234440"/>
          <a:ext cx="6199630" cy="283464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1291589"/>
                <a:gridCol w="1549908"/>
                <a:gridCol w="1377696"/>
                <a:gridCol w="1980437"/>
              </a:tblGrid>
              <a:tr h="56692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Type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Sensor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Tool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Good to know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Extrinsic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Fixed, usually above the bin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Ball on the flange or gripper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Robot may move while the sensor scans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Hand-eye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On the robot, behind the last joint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Marker pattern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Needs the TCP for every scan; robot stands still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Marker space (LS)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Usually fixed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Marker pattern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One scan; then a user frame at the marker origin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Multi-sensor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Several fixed sensors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Marker pattern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Secondary sensors to the primary (Static MultiView)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4572000"/>
            <a:ext cx="11091672" cy="1645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type follows from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Calibration space and sensor position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in the vision system.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Both tools, the calibration ball and the calibration board, come with the package.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CALIBRATION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Before you start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57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48640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Network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the vision controller reaches the sensor and the robot.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Vision system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Sensor ID and calibration space set.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Ball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firmly mounted, mostly visible, round, smooth, not shiny. Larger is better.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Marker pattern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in reach and in view, perfectly flat, must not move.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Base frame offset</a:t>
            </a:r>
            <a:r>
              <a:rPr sz="1500" b="0">
                <a:solidFill>
                  <a:srgbClr val="000000"/>
                </a:solidFill>
                <a:latin typeface="Zebra Sans"/>
              </a:rPr>
              <a:t> set (Fanuc, Kawasaki, Stäubli, Yaskawa).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Do not change the tool</a:t>
            </a:r>
            <a:r>
              <a:rPr sz="1500" b="0">
                <a:solidFill>
                  <a:srgbClr val="000000"/>
                </a:solidFill>
                <a:latin typeface="Zebra Sans"/>
              </a:rPr>
              <a:t> during calibration.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Robot State Server</a:t>
            </a:r>
            <a:r>
              <a:rPr sz="1500" b="0">
                <a:solidFill>
                  <a:srgbClr val="000000"/>
                </a:solidFill>
                <a:latin typeface="Zebra Sans"/>
              </a:rPr>
              <a:t> running (BPS). Without it you can still calibrate manually and type in the TCP.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309360" y="1234440"/>
          <a:ext cx="5330951" cy="25146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1562520"/>
                <a:gridCol w="1378694"/>
                <a:gridCol w="2389737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Tool to select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Extrinsic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Hand-eye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BPS calibration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Any tool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tool0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BPS localization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Does not matter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Does not matter; RSS must run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LS calibration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Any tool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Any tool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LS localization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Does not matter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Same tool as in calibration; send its TCP in Scan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CALIBRATION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Calibration modes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58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234440"/>
          <a:ext cx="11091670" cy="2267712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1650000"/>
                <a:gridCol w="2750001"/>
                <a:gridCol w="3300001"/>
                <a:gridCol w="3391668"/>
              </a:tblGrid>
              <a:tr h="56692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Mode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Start and save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Add calibration points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Robot pose comes from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Manual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Operator, in the Studio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Operator: Add calibration point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BPS: Robot State Server or typed in. LS: typed in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Semi-automatic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Operator, in the Studio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Robot program: Add calibration point request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BPS: Robot State Server. LS: the request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Automatic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Robot program: Start / Save / Stop requests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Robot program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BPS: Robot State Server. LS: the request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3840480"/>
            <a:ext cx="11091672" cy="23774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Robot module has a </a:t>
            </a:r>
            <a:r>
              <a:rPr sz="1500" b="1">
                <a:solidFill>
                  <a:srgbClr val="000000"/>
                </a:solidFill>
                <a:latin typeface="Zebra Sans"/>
              </a:rPr>
              <a:t>template program</a:t>
            </a:r>
            <a:r>
              <a:rPr sz="1500" b="0">
                <a:solidFill>
                  <a:srgbClr val="000000"/>
                </a:solidFill>
                <a:latin typeface="Zebra Sans"/>
              </a:rPr>
              <a:t> for semi-automatic calibration. Teach your own poses in it. The automatic requests are already there, commented out.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Automatic calibration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repeats an operator calibration with the same poses. It needs at least 9 points and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Minimal allowed accuracy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Simulated calibration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(Environment &gt; Vision &gt; Edit) is for testing without a robot. Such a solution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cannot</a:t>
            </a:r>
            <a:r>
              <a:rPr sz="1500" b="0">
                <a:solidFill>
                  <a:srgbClr val="000000"/>
                </a:solidFill>
                <a:latin typeface="Zebra Sans"/>
              </a:rPr>
              <a:t> run in Production mode.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CALIBRATION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Calibrating step by step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59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60350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0">
                <a:solidFill>
                  <a:srgbClr val="000000"/>
                </a:solidFill>
                <a:latin typeface="Zebra Sans"/>
              </a:rPr>
              <a:t>Open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Calibration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step, check the sensor status and click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Start calibration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0">
                <a:solidFill>
                  <a:srgbClr val="000000"/>
                </a:solidFill>
                <a:latin typeface="Zebra Sans"/>
              </a:rPr>
              <a:t>Confirm the ball (extrinsic) and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Robot state input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(Robot State Server or Operator).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0">
                <a:solidFill>
                  <a:srgbClr val="000000"/>
                </a:solidFill>
                <a:latin typeface="Zebra Sans"/>
              </a:rPr>
              <a:t>Move the robot to a pose and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Add calibration point</a:t>
            </a:r>
            <a:r>
              <a:rPr sz="1500" b="0">
                <a:solidFill>
                  <a:srgbClr val="000000"/>
                </a:solidFill>
                <a:latin typeface="Zebra Sans"/>
              </a:rPr>
              <a:t>. A found ball is green on the Texture tab.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0">
                <a:solidFill>
                  <a:srgbClr val="000000"/>
                </a:solidFill>
                <a:latin typeface="Zebra Sans"/>
              </a:rPr>
              <a:t>Repeat until </a:t>
            </a:r>
            <a:r>
              <a:rPr sz="1500" b="1">
                <a:solidFill>
                  <a:srgbClr val="000000"/>
                </a:solidFill>
                <a:latin typeface="Zebra Sans"/>
              </a:rPr>
              <a:t>9 points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with poses as different as possible.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0">
                <a:solidFill>
                  <a:srgbClr val="000000"/>
                </a:solidFill>
                <a:latin typeface="Zebra Sans"/>
              </a:rPr>
              <a:t>Check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Calibration accuracy</a:t>
            </a:r>
            <a:r>
              <a:rPr sz="1500" b="0">
                <a:solidFill>
                  <a:srgbClr val="000000"/>
                </a:solidFill>
                <a:latin typeface="Zebra Sans"/>
              </a:rPr>
              <a:t>. Replace bad points and points shown as *N/A*.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0">
                <a:solidFill>
                  <a:srgbClr val="000000"/>
                </a:solidFill>
                <a:latin typeface="Zebra Sans"/>
              </a:rPr>
              <a:t>Verify, then </a:t>
            </a:r>
            <a:r>
              <a:rPr sz="1500" b="1">
                <a:solidFill>
                  <a:srgbClr val="000000"/>
                </a:solidFill>
                <a:latin typeface="Zebra Sans"/>
              </a:rPr>
              <a:t>Finish and save result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</p:txBody>
      </p:sp>
      <p:pic>
        <p:nvPicPr>
          <p:cNvPr id="9" name="Picture 8" descr="calibration-confirm-dialo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19" y="1234440"/>
            <a:ext cx="4736592" cy="1384137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CALIBRATION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Verify the result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60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From the 4th point (extrinsic) or the 6th (hand-eye),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Verification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tab shows the point cloud with the robot model.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Move the robot into view and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Trigger scan</a:t>
            </a:r>
            <a:r>
              <a:rPr sz="1500" b="0">
                <a:solidFill>
                  <a:srgbClr val="000000"/>
                </a:solidFill>
                <a:latin typeface="Zebra Sans"/>
              </a:rPr>
              <a:t>. A good calibration: the cloud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lies on the robot model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Accuracy is in mm, lower is better. A few mm can still be fine.</a:t>
            </a:r>
          </a:p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Tips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Large joint differences between poses; cover the whole bin.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Cloud shifted along Z? Check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base frame offset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Ball visible but not found? It may be outside the scanning volume.</a:t>
            </a:r>
          </a:p>
        </p:txBody>
      </p:sp>
      <p:pic>
        <p:nvPicPr>
          <p:cNvPr id="9" name="Picture 8" descr="calibration_verification_oXZQ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19" y="1234440"/>
            <a:ext cx="5650992" cy="4157515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0" y="0"/>
            <a:ext cx="4754880" cy="6858000"/>
          </a:xfrm>
          <a:custGeom>
            <a:avLst/>
            <a:gdLst/>
            <a:ahLst/>
            <a:cxnLst/>
            <a:rect l="l" t="t" r="r" b="b"/>
            <a:pathLst>
              <a:path w="4754880" h="6858000">
                <a:moveTo>
                  <a:pt x="0" y="0"/>
                </a:moveTo>
                <a:lnTo>
                  <a:pt x="4754880" y="0"/>
                </a:lnTo>
                <a:lnTo>
                  <a:pt x="4754880" y="5669280"/>
                </a:lnTo>
                <a:lnTo>
                  <a:pt x="3840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3840480" cy="10972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6000" b="1">
                <a:solidFill>
                  <a:srgbClr val="0073E6"/>
                </a:solidFill>
                <a:latin typeface="Zebra Sans"/>
              </a:rPr>
              <a:t>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240280"/>
            <a:ext cx="3840480" cy="2286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Zebra Sans"/>
              </a:rPr>
              <a:t>Environment</a:t>
            </a:r>
          </a:p>
        </p:txBody>
      </p:sp>
      <p:pic>
        <p:nvPicPr>
          <p:cNvPr id="5" name="Picture 4" descr="zebra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989320"/>
            <a:ext cx="1051560" cy="338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0" y="914400"/>
            <a:ext cx="59436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0073E6"/>
                </a:solidFill>
                <a:latin typeface="Zebra Sans"/>
              </a:rPr>
              <a:t>IN THIS CHAPTER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0" y="146304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0" y="153619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Scene: the collision model of the cell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0" y="197510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0" y="2048256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Robot tab: virtual robot and joint limits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0" y="2487168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86400" y="2560320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Robot working space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0" y="2999232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3072384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Vision tab: check the scene with a scan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486400" y="3511296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86400" y="3584448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Scene states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86400" y="402336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Scene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57200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sensor never sees the whole cell. Everything in the robot's reach must be in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scene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Add objects: </a:t>
            </a:r>
            <a:r>
              <a:rPr sz="1600" b="1">
                <a:solidFill>
                  <a:srgbClr val="000000"/>
                </a:solidFill>
                <a:latin typeface="Zebra Sans"/>
              </a:rPr>
              <a:t>Upload STL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Box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Sphere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Cylinder</a:t>
            </a:r>
            <a:r>
              <a:rPr sz="1600" b="0">
                <a:solidFill>
                  <a:srgbClr val="000000"/>
                </a:solidFill>
                <a:latin typeface="Zebra Sans"/>
              </a:rPr>
              <a:t> or </a:t>
            </a:r>
            <a:r>
              <a:rPr sz="1600" b="1">
                <a:solidFill>
                  <a:srgbClr val="000000"/>
                </a:solidFill>
                <a:latin typeface="Zebra Sans"/>
              </a:rPr>
              <a:t>Group</a:t>
            </a:r>
            <a:r>
              <a:rPr sz="1600" b="0">
                <a:solidFill>
                  <a:srgbClr val="000000"/>
                </a:solidFill>
                <a:latin typeface="Zebra Sans"/>
              </a:rPr>
              <a:t>. Objects form a tree.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Types: </a:t>
            </a:r>
            <a:r>
              <a:rPr sz="1600" b="1">
                <a:solidFill>
                  <a:srgbClr val="000000"/>
                </a:solidFill>
                <a:latin typeface="Zebra Sans"/>
              </a:rPr>
              <a:t>Bin</a:t>
            </a:r>
            <a:r>
              <a:rPr sz="1600" b="0">
                <a:solidFill>
                  <a:srgbClr val="000000"/>
                </a:solidFill>
                <a:latin typeface="Zebra Sans"/>
              </a:rPr>
              <a:t> (blue),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Environment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(grey),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Virtual collision object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(red, see-through).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Use simple, slightly </a:t>
            </a:r>
            <a:r>
              <a:rPr sz="1600" b="1">
                <a:solidFill>
                  <a:srgbClr val="000000"/>
                </a:solidFill>
                <a:latin typeface="Zebra Sans"/>
              </a:rPr>
              <a:t>inflated</a:t>
            </a:r>
            <a:r>
              <a:rPr sz="1600" b="0">
                <a:solidFill>
                  <a:srgbClr val="000000"/>
                </a:solidFill>
                <a:latin typeface="Zebra Sans"/>
              </a:rPr>
              <a:t> bodies. Keep CAD models small.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Align the scene origin with the robot base. Click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Save scene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</p:txBody>
      </p:sp>
      <p:pic>
        <p:nvPicPr>
          <p:cNvPr id="9" name="Picture 8" descr="environment-sce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79" y="1234440"/>
            <a:ext cx="6199632" cy="4469502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Robot tab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63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57200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Move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virtual</a:t>
            </a:r>
            <a:r>
              <a:rPr sz="1600" b="0">
                <a:solidFill>
                  <a:srgbClr val="000000"/>
                </a:solidFill>
                <a:latin typeface="Zebra Sans"/>
              </a:rPr>
              <a:t> robot; the real robot does not move.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Motion mode</a:t>
            </a:r>
            <a:r>
              <a:rPr sz="1600" b="0">
                <a:solidFill>
                  <a:srgbClr val="000000"/>
                </a:solidFill>
                <a:latin typeface="Zebra Sans"/>
              </a:rPr>
              <a:t>: Joint, Linear (tool), Linear (robot base), or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Robot module</a:t>
            </a:r>
            <a:r>
              <a:rPr sz="1600" b="0">
                <a:solidFill>
                  <a:srgbClr val="000000"/>
                </a:solidFill>
                <a:latin typeface="Zebra Sans"/>
              </a:rPr>
              <a:t> to show the real robot.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Highlight collisions</a:t>
            </a:r>
            <a:r>
              <a:rPr sz="1600" b="0">
                <a:solidFill>
                  <a:srgbClr val="000000"/>
                </a:solidFill>
                <a:latin typeface="Zebra Sans"/>
              </a:rPr>
              <a:t> marks colliding parts.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Messages: </a:t>
            </a:r>
            <a:r>
              <a:rPr sz="1600" b="1">
                <a:solidFill>
                  <a:srgbClr val="000000"/>
                </a:solidFill>
                <a:latin typeface="Zebra Sans"/>
              </a:rPr>
              <a:t>Unable to compute inverse kinematics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Robot is in collision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Works only with a saved scene, a selected robot and a gripper with a tool point.</a:t>
            </a:r>
          </a:p>
        </p:txBody>
      </p:sp>
      <p:pic>
        <p:nvPicPr>
          <p:cNvPr id="9" name="Picture 8" descr="environment-jogging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5896" y="1234440"/>
            <a:ext cx="5029200" cy="5029200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Joint limits and working space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64</a:t>
            </a:r>
          </a:p>
        </p:txBody>
      </p:sp>
      <p:pic>
        <p:nvPicPr>
          <p:cNvPr id="8" name="Picture 7" descr="environment-joint-limi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34440"/>
            <a:ext cx="2743200" cy="3814354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  <p:pic>
        <p:nvPicPr>
          <p:cNvPr id="9" name="Picture 8" descr="environment-worksp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2789" y="1234440"/>
            <a:ext cx="3978661" cy="3840480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7863840" y="1234440"/>
            <a:ext cx="3776472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Joint limits make path planning </a:t>
            </a:r>
            <a:r>
              <a:rPr sz="1400" b="1">
                <a:solidFill>
                  <a:srgbClr val="000000"/>
                </a:solidFill>
                <a:latin typeface="Zebra Sans"/>
              </a:rPr>
              <a:t>faster and more successful</a:t>
            </a:r>
            <a:r>
              <a:rPr sz="1400" b="0">
                <a:solidFill>
                  <a:srgbClr val="000000"/>
                </a:solidFill>
                <a:latin typeface="Zebra Sans"/>
              </a:rPr>
              <a:t>. Set them.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A limit can only narrow the manufacturer's range. Empty = manufacturer's limit.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Too tight limits make planning fail. Check that the robot reaches every part of the bin.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1">
                <a:solidFill>
                  <a:srgbClr val="000000"/>
                </a:solidFill>
                <a:latin typeface="Zebra Sans"/>
              </a:rPr>
              <a:t>Generate</a:t>
            </a:r>
            <a:r>
              <a:rPr sz="1400" b="0">
                <a:solidFill>
                  <a:srgbClr val="000000"/>
                </a:solidFill>
                <a:latin typeface="Zebra Sans"/>
              </a:rPr>
              <a:t> shows the working space: green = reachable from almost all directions, red = only a few.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Aim for the </a:t>
            </a:r>
            <a:r>
              <a:rPr sz="1400" b="1">
                <a:solidFill>
                  <a:srgbClr val="000000"/>
                </a:solidFill>
                <a:latin typeface="Zebra Sans"/>
              </a:rPr>
              <a:t>greener half</a:t>
            </a:r>
            <a:r>
              <a:rPr sz="1400" b="0">
                <a:solidFill>
                  <a:srgbClr val="000000"/>
                </a:solidFill>
                <a:latin typeface="Zebra Sans"/>
              </a:rPr>
              <a:t> in and above the bin. (Robots with Rapid IK only.)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Vision tab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65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48640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Lists the vision systems: </a:t>
            </a:r>
            <a:r>
              <a:rPr sz="1600" b="1">
                <a:solidFill>
                  <a:srgbClr val="000000"/>
                </a:solidFill>
                <a:latin typeface="Zebra Sans"/>
              </a:rPr>
              <a:t>Calibrated</a:t>
            </a:r>
            <a:r>
              <a:rPr sz="1600" b="0">
                <a:solidFill>
                  <a:srgbClr val="000000"/>
                </a:solidFill>
                <a:latin typeface="Zebra Sans"/>
              </a:rPr>
              <a:t>, </a:t>
            </a:r>
            <a:r>
              <a:rPr sz="1600" b="1">
                <a:solidFill>
                  <a:srgbClr val="000000"/>
                </a:solidFill>
                <a:latin typeface="Zebra Sans"/>
              </a:rPr>
              <a:t>Uncalibrated</a:t>
            </a:r>
            <a:r>
              <a:rPr sz="1600" b="0">
                <a:solidFill>
                  <a:srgbClr val="000000"/>
                </a:solidFill>
                <a:latin typeface="Zebra Sans"/>
              </a:rPr>
              <a:t> or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Simulated calibration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Trigger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 scan and move the collision objects until they match the point cloud.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Edit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places the sensor by hand (simulated calibration): good for tuning, not for production.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Only one sensor can be connected at a time.</a:t>
            </a:r>
          </a:p>
        </p:txBody>
      </p:sp>
      <p:pic>
        <p:nvPicPr>
          <p:cNvPr id="9" name="Picture 8" descr="environment-scan-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542" y="1234440"/>
            <a:ext cx="3788306" cy="5029200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Scene states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78992"/>
            <a:ext cx="11064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000000"/>
                </a:solidFill>
                <a:latin typeface="Zebra Sans"/>
              </a:rPr>
              <a:t>When the cell changes during picking, for example a cover opens or a second bin moves in.</a:t>
            </a:r>
          </a:p>
        </p:txBody>
      </p:sp>
      <p:pic>
        <p:nvPicPr>
          <p:cNvPr id="5" name="Picture 4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6" name="Connector 5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66</a:t>
            </a:r>
          </a:p>
        </p:txBody>
      </p:sp>
      <p:pic>
        <p:nvPicPr>
          <p:cNvPr id="9" name="Picture 8" descr="environment-scene-stat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31035"/>
            <a:ext cx="3291840" cy="2681528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  <p:pic>
        <p:nvPicPr>
          <p:cNvPr id="10" name="Picture 9" descr="environment-scene-state-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080" y="1631035"/>
            <a:ext cx="3291840" cy="2681528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48640" y="4389120"/>
            <a:ext cx="32918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66666"/>
                </a:solidFill>
                <a:latin typeface="Zebra Sans"/>
              </a:rPr>
              <a:t>Scene state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9080" y="4389120"/>
            <a:ext cx="32918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66666"/>
                </a:solidFill>
                <a:latin typeface="Zebra Sans"/>
              </a:rPr>
              <a:t>Scene state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1600200"/>
            <a:ext cx="3867912" cy="46634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An object assigned to a state is in the collision model only while that state is active.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Up to </a:t>
            </a:r>
            <a:r>
              <a:rPr sz="1500" b="1">
                <a:solidFill>
                  <a:srgbClr val="000000"/>
                </a:solidFill>
                <a:latin typeface="Zebra Sans"/>
              </a:rPr>
              <a:t>four</a:t>
            </a:r>
            <a:r>
              <a:rPr sz="1500" b="0">
                <a:solidFill>
                  <a:srgbClr val="000000"/>
                </a:solidFill>
                <a:latin typeface="Zebra Sans"/>
              </a:rPr>
              <a:t> states. One is </a:t>
            </a:r>
            <a:r>
              <a:rPr sz="1500" b="1">
                <a:solidFill>
                  <a:srgbClr val="000000"/>
                </a:solidFill>
                <a:latin typeface="Zebra Sans"/>
              </a:rPr>
              <a:t>Initial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active after deployment.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robot switches states with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Change scene state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Active Scene State</a:t>
            </a:r>
            <a:r>
              <a:rPr sz="1500" b="0">
                <a:solidFill>
                  <a:srgbClr val="000000"/>
                </a:solidFill>
                <a:latin typeface="Zebra Sans"/>
              </a:rPr>
              <a:t> selector on the Robot tab tests a state.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0" y="0"/>
            <a:ext cx="4754880" cy="6858000"/>
          </a:xfrm>
          <a:custGeom>
            <a:avLst/>
            <a:gdLst/>
            <a:ahLst/>
            <a:cxnLst/>
            <a:rect l="l" t="t" r="r" b="b"/>
            <a:pathLst>
              <a:path w="4754880" h="6858000">
                <a:moveTo>
                  <a:pt x="0" y="0"/>
                </a:moveTo>
                <a:lnTo>
                  <a:pt x="4754880" y="0"/>
                </a:lnTo>
                <a:lnTo>
                  <a:pt x="4754880" y="5669280"/>
                </a:lnTo>
                <a:lnTo>
                  <a:pt x="3840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3840480" cy="10972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6000" b="1">
                <a:solidFill>
                  <a:srgbClr val="0073E6"/>
                </a:solidFill>
                <a:latin typeface="Zebra Sans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240280"/>
            <a:ext cx="3840480" cy="2286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Zebra Sans"/>
              </a:rPr>
              <a:t>Settings</a:t>
            </a:r>
          </a:p>
        </p:txBody>
      </p:sp>
      <p:pic>
        <p:nvPicPr>
          <p:cNvPr id="5" name="Picture 4" descr="zebra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989320"/>
            <a:ext cx="1051560" cy="338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0" y="914400"/>
            <a:ext cx="59436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0073E6"/>
                </a:solidFill>
                <a:latin typeface="Zebra Sans"/>
              </a:rPr>
              <a:t>IN THIS CHAPTER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0" y="146304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0" y="153619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How settings are organized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0" y="197510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0" y="2048256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Collision checking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0" y="2487168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86400" y="2560320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Path planning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0" y="2999232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3072384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Picking priority and gripper angle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486400" y="3511296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86400" y="3584448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Fast scan and saving scans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86400" y="402336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SETTINGS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How settings are organized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68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75488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Global Vision system settings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apply to all vision systems unless overridden.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Solution settings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apply to the whole solution.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A vision system can </a:t>
            </a:r>
            <a:r>
              <a:rPr sz="1600" b="1">
                <a:solidFill>
                  <a:srgbClr val="000000"/>
                </a:solidFill>
                <a:latin typeface="Zebra Sans"/>
              </a:rPr>
              <a:t>override a whole section</a:t>
            </a:r>
            <a:r>
              <a:rPr sz="1600" b="0">
                <a:solidFill>
                  <a:srgbClr val="000000"/>
                </a:solidFill>
                <a:latin typeface="Zebra Sans"/>
              </a:rPr>
              <a:t> on its Settings tab. The section on the Settings page then shows the vision system ID.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Changed values are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yellow</a:t>
            </a:r>
            <a:r>
              <a:rPr sz="1600" b="0">
                <a:solidFill>
                  <a:srgbClr val="000000"/>
                </a:solidFill>
                <a:latin typeface="Zebra Sans"/>
              </a:rPr>
              <a:t>; the reset button restores the default. The info icon shows the help text.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Which sections you see depends on the solution type.</a:t>
            </a:r>
          </a:p>
        </p:txBody>
      </p:sp>
      <p:pic>
        <p:nvPicPr>
          <p:cNvPr id="9" name="Picture 8" descr="settings-page-secti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59" y="1234440"/>
            <a:ext cx="6016752" cy="3083585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SETTINGS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Collision checking (BPS)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69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234440"/>
          <a:ext cx="11091670" cy="352044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3300001"/>
                <a:gridCol w="6416669"/>
                <a:gridCol w="1375000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Setting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What it does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Zebra Sans"/>
                        </a:rPr>
                        <a:t>Default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Gripper collision checking type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Volumetric: allows a share of the gripper volume in collision with the scan / objects. Model: no contact at all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Volumetric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Gripper collision sensitivity [%]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Share of the gripper volume allowed in collision. Too low: many rejections. Too high: collisions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5.0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Collision checking with the picked object attached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The picked object is attached to the gripper from the Deapproach stage 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Pick only unoccluded objects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Pick only objects the camera sees fully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Off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Resolution of the point cloud volumetric model [m]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Voxel size of the scene model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0.01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00000"/>
                          </a:solidFill>
                          <a:latin typeface="Zebra Sans"/>
                        </a:rPr>
                        <a:t>Minimum required size of a volumetric model segment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Filters small segments, for example reflections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00000"/>
                          </a:solidFill>
                          <a:latin typeface="Zebra Sans"/>
                        </a:rPr>
                        <a:t>20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48640" y="5257800"/>
            <a:ext cx="11091672" cy="731520"/>
          </a:xfrm>
          <a:prstGeom prst="rect">
            <a:avLst/>
          </a:prstGeom>
          <a:solidFill>
            <a:srgbClr val="E5F6FF"/>
          </a:solidFill>
          <a:ln w="12700">
            <a:solidFill>
              <a:srgbClr val="007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5349240"/>
            <a:ext cx="10762488" cy="54864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>
              <a:spcAft>
                <a:spcPts val="200"/>
              </a:spcAft>
            </a:pPr>
            <a:r>
              <a:rPr sz="1300" b="1">
                <a:solidFill>
                  <a:srgbClr val="000000"/>
                </a:solidFill>
                <a:latin typeface="Zebra Sans"/>
              </a:rPr>
              <a:t>Tip:</a:t>
            </a:r>
            <a:r>
              <a:rPr sz="1300" b="0">
                <a:solidFill>
                  <a:srgbClr val="000000"/>
                </a:solidFill>
                <a:latin typeface="Zebra Sans"/>
              </a:rPr>
              <a:t> With the picked object attached, the distance from Grasp to Deapproach must be </a:t>
            </a:r>
            <a:r>
              <a:rPr sz="1300" b="1">
                <a:solidFill>
                  <a:srgbClr val="000000"/>
                </a:solidFill>
                <a:latin typeface="Zebra Sans"/>
              </a:rPr>
              <a:t>larger</a:t>
            </a:r>
            <a:r>
              <a:rPr sz="1300" b="0">
                <a:solidFill>
                  <a:srgbClr val="000000"/>
                </a:solidFill>
                <a:latin typeface="Zebra Sans"/>
              </a:rPr>
              <a:t> than the biggest dimension of the object.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SETTINGS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Path planning type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70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234440"/>
          <a:ext cx="11091671" cy="27432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2200001"/>
                <a:gridCol w="3025001"/>
                <a:gridCol w="3025001"/>
                <a:gridCol w="2841668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Zebra Sans"/>
                        </a:rPr>
                        <a:t>Plan joint and linear trajectories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Zebra Sans"/>
                        </a:rPr>
                        <a:t>Plan only linear trajectories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Zebra Sans"/>
                        </a:rPr>
                        <a:t>Path planning off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Waypoints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Checked for collision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Checked for collision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Checked for collision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Linear trajectories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Checked for collision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Checked for collision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Not planned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Joint trajectories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Checked for collision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Not checked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Not planned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Computation time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Longest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Shorter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Shortest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Use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Default, most cases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Carefully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Carefully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4206240"/>
            <a:ext cx="11091672" cy="20116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1">
                <a:solidFill>
                  <a:srgbClr val="000000"/>
                </a:solidFill>
                <a:latin typeface="Zebra Sans"/>
              </a:rPr>
              <a:t>Path planning off</a:t>
            </a:r>
            <a:r>
              <a:rPr sz="1400" b="0">
                <a:solidFill>
                  <a:srgbClr val="000000"/>
                </a:solidFill>
                <a:latin typeface="Zebra Sans"/>
              </a:rPr>
              <a:t>: waypoints are sent without trajectories and </a:t>
            </a:r>
            <a:r>
              <a:rPr sz="1400" b="1">
                <a:solidFill>
                  <a:srgbClr val="000000"/>
                </a:solidFill>
                <a:latin typeface="Zebra Sans"/>
              </a:rPr>
              <a:t>Plan linear trajectory</a:t>
            </a:r>
            <a:r>
              <a:rPr sz="1400" b="0">
                <a:solidFill>
                  <a:srgbClr val="000000"/>
                </a:solidFill>
                <a:latin typeface="Zebra Sans"/>
              </a:rPr>
              <a:t> does not work; the robot moves in joint space.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Also in this section: </a:t>
            </a:r>
            <a:r>
              <a:rPr sz="1400" b="1">
                <a:solidFill>
                  <a:srgbClr val="000000"/>
                </a:solidFill>
                <a:latin typeface="Zebra Sans"/>
              </a:rPr>
              <a:t>Path planning timeout [s]</a:t>
            </a:r>
            <a:r>
              <a:rPr sz="1400" b="0">
                <a:solidFill>
                  <a:srgbClr val="000000"/>
                </a:solidFill>
                <a:latin typeface="Zebra Sans"/>
              </a:rPr>
              <a:t> (3.0), </a:t>
            </a:r>
            <a:r>
              <a:rPr sz="1400" b="1">
                <a:solidFill>
                  <a:srgbClr val="000000"/>
                </a:solidFill>
                <a:latin typeface="Zebra Sans"/>
              </a:rPr>
              <a:t>Path planning attempts</a:t>
            </a:r>
            <a:r>
              <a:rPr sz="1400" b="0">
                <a:solidFill>
                  <a:srgbClr val="000000"/>
                </a:solidFill>
                <a:latin typeface="Zebra Sans"/>
              </a:rPr>
              <a:t> (3), </a:t>
            </a:r>
            <a:r>
              <a:rPr sz="1400" b="1">
                <a:solidFill>
                  <a:srgbClr val="000000"/>
                </a:solidFill>
                <a:latin typeface="Zebra Sans"/>
              </a:rPr>
              <a:t>Linear trajectory sampling step [m]</a:t>
            </a:r>
            <a:r>
              <a:rPr sz="1400" b="0">
                <a:solidFill>
                  <a:srgbClr val="000000"/>
                </a:solidFill>
                <a:latin typeface="Zebra Sans"/>
              </a:rPr>
              <a:t> (0.01) and </a:t>
            </a:r>
            <a:r>
              <a:rPr sz="1400" b="1">
                <a:solidFill>
                  <a:srgbClr val="000000"/>
                </a:solidFill>
                <a:latin typeface="Zebra Sans"/>
              </a:rPr>
              <a:t>Prefer linear trajectory</a:t>
            </a:r>
            <a:r>
              <a:rPr sz="1400" b="0">
                <a:solidFill>
                  <a:srgbClr val="000000"/>
                </a:solidFill>
                <a:latin typeface="Zebra Sans"/>
              </a:rPr>
              <a:t> (Off).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400" b="0">
                <a:solidFill>
                  <a:srgbClr val="000000"/>
                </a:solidFill>
                <a:latin typeface="Zebra Sans"/>
              </a:rPr>
              <a:t>All can be overridden per vision system.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SETTINGS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Picking priority and gripper angle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71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Picking priority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Decides the order in which objects go through path planning.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Methods: closest point or centroid in a direction (default </a:t>
            </a:r>
            <a:r>
              <a:rPr sz="1500" b="1">
                <a:solidFill>
                  <a:srgbClr val="000000"/>
                </a:solidFill>
                <a:latin typeface="Zebra Sans"/>
              </a:rPr>
              <a:t>0, 0, −1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top first), localization score, number of collisions with the gripper,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Gripping Point Priority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Gripper angle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Angular threshold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(default </a:t>
            </a:r>
            <a:r>
              <a:rPr sz="1500" b="1">
                <a:solidFill>
                  <a:srgbClr val="000000"/>
                </a:solidFill>
                <a:latin typeface="Zebra Sans"/>
              </a:rPr>
              <a:t>50°</a:t>
            </a:r>
            <a:r>
              <a:rPr sz="1500" b="0">
                <a:solidFill>
                  <a:srgbClr val="000000"/>
                </a:solidFill>
                <a:latin typeface="Zebra Sans"/>
              </a:rPr>
              <a:t>) between the tool's Z-axis and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reference vector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(default </a:t>
            </a:r>
            <a:r>
              <a:rPr sz="1500" b="1">
                <a:solidFill>
                  <a:srgbClr val="000000"/>
                </a:solidFill>
                <a:latin typeface="Zebra Sans"/>
              </a:rPr>
              <a:t>0, 0, 1</a:t>
            </a:r>
            <a:r>
              <a:rPr sz="1500" b="0">
                <a:solidFill>
                  <a:srgbClr val="000000"/>
                </a:solidFill>
                <a:latin typeface="Zebra Sans"/>
              </a:rPr>
              <a:t>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Grasps above the threshold are rejected: status *Grasping angle rejected*.</a:t>
            </a:r>
          </a:p>
        </p:txBody>
      </p:sp>
      <p:pic>
        <p:nvPicPr>
          <p:cNvPr id="9" name="Picture 8" descr="settings-gripper-angl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216" y="1234440"/>
            <a:ext cx="5029200" cy="5029200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SETTINGS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Fast scan and saving scans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72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3949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Fast scan (CAD Picking, CAD Localization)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Captures only the texture. Object poses come from memory; only their presence is checked.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Full scans are still needed regularly: </a:t>
            </a:r>
            <a:r>
              <a:rPr sz="1500" b="1">
                <a:solidFill>
                  <a:srgbClr val="000000"/>
                </a:solidFill>
                <a:latin typeface="Zebra Sans"/>
              </a:rPr>
              <a:t>Full scan frequency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(default 3).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Start with one fast scan per full scan, then try up to five.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5352" y="1234440"/>
            <a:ext cx="53949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Automatic saving of scans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Saves the last set of scans when something goes wrong, for support and analysis.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On internal issues: </a:t>
            </a:r>
            <a:r>
              <a:rPr sz="1500" b="1">
                <a:solidFill>
                  <a:srgbClr val="000000"/>
                </a:solidFill>
                <a:latin typeface="Zebra Sans"/>
              </a:rPr>
              <a:t>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by default.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On path planning failed, no object found, pick failed: </a:t>
            </a:r>
            <a:r>
              <a:rPr sz="1500" b="1">
                <a:solidFill>
                  <a:srgbClr val="000000"/>
                </a:solidFill>
                <a:latin typeface="Zebra Sans"/>
              </a:rPr>
              <a:t>Off</a:t>
            </a:r>
            <a:r>
              <a:rPr sz="1500" b="0">
                <a:solidFill>
                  <a:srgbClr val="000000"/>
                </a:solidFill>
                <a:latin typeface="Zebra Sans"/>
              </a:rPr>
              <a:t> by default. Turn them on </a:t>
            </a:r>
            <a:r>
              <a:rPr sz="1500" b="1">
                <a:solidFill>
                  <a:srgbClr val="000000"/>
                </a:solidFill>
                <a:latin typeface="Zebra Sans"/>
              </a:rPr>
              <a:t>before</a:t>
            </a:r>
            <a:r>
              <a:rPr sz="1500" b="0">
                <a:solidFill>
                  <a:srgbClr val="000000"/>
                </a:solidFill>
                <a:latin typeface="Zebra Sans"/>
              </a:rPr>
              <a:t> the problem happens.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Folder size limit: 3 GB; older scans are deleted.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0" y="0"/>
            <a:ext cx="4754880" cy="6858000"/>
          </a:xfrm>
          <a:custGeom>
            <a:avLst/>
            <a:gdLst/>
            <a:ahLst/>
            <a:cxnLst/>
            <a:rect l="l" t="t" r="r" b="b"/>
            <a:pathLst>
              <a:path w="4754880" h="6858000">
                <a:moveTo>
                  <a:pt x="0" y="0"/>
                </a:moveTo>
                <a:lnTo>
                  <a:pt x="4754880" y="0"/>
                </a:lnTo>
                <a:lnTo>
                  <a:pt x="4754880" y="5669280"/>
                </a:lnTo>
                <a:lnTo>
                  <a:pt x="3840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3840480" cy="10972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6000" b="1">
                <a:solidFill>
                  <a:srgbClr val="0073E6"/>
                </a:solidFill>
                <a:latin typeface="Zebra Sans"/>
              </a:rPr>
              <a:t>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240280"/>
            <a:ext cx="3840480" cy="2286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Zebra Sans"/>
              </a:rPr>
              <a:t>Deployment and troubleshooting</a:t>
            </a:r>
          </a:p>
        </p:txBody>
      </p:sp>
      <p:pic>
        <p:nvPicPr>
          <p:cNvPr id="5" name="Picture 4" descr="zebra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989320"/>
            <a:ext cx="1051560" cy="338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0" y="914400"/>
            <a:ext cx="59436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0073E6"/>
                </a:solidFill>
                <a:latin typeface="Zebra Sans"/>
              </a:rPr>
              <a:t>IN THIS CHAPTER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0" y="146304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0" y="153619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Deploying a solution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0" y="197510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0" y="2048256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Diagnostics, toolbar, console and cycle timer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0" y="2487168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86400" y="2560320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Object status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0" y="2999232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3072384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The Inspector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486400" y="3511296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86400" y="3584448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Fixing path planning failures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86400" y="402336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86400" y="409651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Asking Photoneo support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486400" y="453542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DEPLOYMENT AND TROUBLESHOOTING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Deploying a solution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74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57200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Deploy from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ready</a:t>
            </a:r>
            <a:r>
              <a:rPr sz="1600" b="0">
                <a:solidFill>
                  <a:srgbClr val="000000"/>
                </a:solidFill>
                <a:latin typeface="Zebra Sans"/>
              </a:rPr>
              <a:t> flag, from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Deployment shortcut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in the solution, or on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Deployment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page.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Choose the mode: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400" b="1">
                <a:solidFill>
                  <a:srgbClr val="666666"/>
                </a:solidFill>
                <a:latin typeface="Zebra Sans"/>
              </a:rPr>
              <a:t>Production</a:t>
            </a:r>
            <a:r>
              <a:rPr sz="1400" b="0">
                <a:solidFill>
                  <a:srgbClr val="666666"/>
                </a:solidFill>
                <a:latin typeface="Zebra Sans"/>
              </a:rPr>
              <a:t>: the robot program sends the requests.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400" b="1">
                <a:solidFill>
                  <a:srgbClr val="666666"/>
                </a:solidFill>
                <a:latin typeface="Zebra Sans"/>
              </a:rPr>
              <a:t>Simulation</a:t>
            </a:r>
            <a:r>
              <a:rPr sz="1400" b="0">
                <a:solidFill>
                  <a:srgbClr val="666666"/>
                </a:solidFill>
                <a:latin typeface="Zebra Sans"/>
              </a:rPr>
              <a:t>: you send the requests from the toolbar; the real robot is not needed. Hand-eye vision systems still need the real robot.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Buttons to </a:t>
            </a:r>
            <a:r>
              <a:rPr sz="1600" b="1">
                <a:solidFill>
                  <a:srgbClr val="000000"/>
                </a:solidFill>
                <a:latin typeface="Zebra Sans"/>
              </a:rPr>
              <a:t>stop</a:t>
            </a:r>
            <a:r>
              <a:rPr sz="1600" b="0">
                <a:solidFill>
                  <a:srgbClr val="000000"/>
                </a:solidFill>
                <a:latin typeface="Zebra Sans"/>
              </a:rPr>
              <a:t> and </a:t>
            </a:r>
            <a:r>
              <a:rPr sz="1600" b="1">
                <a:solidFill>
                  <a:srgbClr val="000000"/>
                </a:solidFill>
                <a:latin typeface="Zebra Sans"/>
              </a:rPr>
              <a:t>restart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the deployment.</a:t>
            </a:r>
          </a:p>
        </p:txBody>
      </p:sp>
      <p:pic>
        <p:nvPicPr>
          <p:cNvPr id="9" name="Picture 8" descr="upload_01_Deployment_page_RNPK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79" y="1234440"/>
            <a:ext cx="6199632" cy="3177311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DEPLOYMENT AND TROUBLESHOOTING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Diagnostics, toolbar and console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75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3949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Hardware diagnostics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Action Request Client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Robot State Server</a:t>
            </a:r>
            <a:r>
              <a:rPr sz="1500" b="0">
                <a:solidFill>
                  <a:srgbClr val="000000"/>
                </a:solidFill>
                <a:latin typeface="Zebra Sans"/>
              </a:rPr>
              <a:t> and one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sensor indicator</a:t>
            </a:r>
            <a:r>
              <a:rPr sz="1500" b="0">
                <a:solidFill>
                  <a:srgbClr val="000000"/>
                </a:solidFill>
                <a:latin typeface="Zebra Sans"/>
              </a:rPr>
              <a:t> per vision system.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Green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CONNECTED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orange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WARNING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red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DISCONNECTED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Action request toolbar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Production: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Scan</a:t>
            </a:r>
            <a:r>
              <a:rPr sz="1500" b="0">
                <a:solidFill>
                  <a:srgbClr val="000000"/>
                </a:solidFill>
                <a:latin typeface="Zebra Sans"/>
              </a:rPr>
              <a:t> only.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Simulation: </a:t>
            </a:r>
            <a:r>
              <a:rPr sz="1500" b="1">
                <a:solidFill>
                  <a:srgbClr val="000000"/>
                </a:solidFill>
                <a:latin typeface="Zebra Sans"/>
              </a:rPr>
              <a:t>Initialization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Change scene state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Change localization bounding box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Scan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Trajectory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5352" y="1234440"/>
            <a:ext cx="5394960" cy="21945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Console and cycle timer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Log levels </a:t>
            </a:r>
            <a:r>
              <a:rPr sz="1500" b="1">
                <a:solidFill>
                  <a:srgbClr val="000000"/>
                </a:solidFill>
                <a:latin typeface="Zebra Sans"/>
              </a:rPr>
              <a:t>INFO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WARN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ERROR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FATAL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Cycle time = time between two Scan or Trajectory requests of one vision system. Last 20 cycles; failed requests in red.</a:t>
            </a:r>
          </a:p>
        </p:txBody>
      </p:sp>
      <p:pic>
        <p:nvPicPr>
          <p:cNvPr id="10" name="Picture 9" descr="upload_09_Cycle_timer_wrMM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352" y="3657600"/>
            <a:ext cx="5394960" cy="2118668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DEPLOYMENT AND TROUBLESHOOTING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Object status (BPS)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78992"/>
            <a:ext cx="11064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000000"/>
                </a:solidFill>
                <a:latin typeface="Zebra Sans"/>
              </a:rPr>
              <a:t>The color of each localized object shows how far it got in path planning.</a:t>
            </a:r>
          </a:p>
        </p:txBody>
      </p:sp>
      <p:pic>
        <p:nvPicPr>
          <p:cNvPr id="5" name="Picture 4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6" name="Connector 5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76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600200"/>
            <a:ext cx="530352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Pipeline stages, in order</a:t>
            </a:r>
          </a:p>
        </p:txBody>
      </p:sp>
      <p:pic>
        <p:nvPicPr>
          <p:cNvPr id="10" name="Picture 9" descr="object_status_01_GOPb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011680"/>
            <a:ext cx="457200" cy="457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43000" y="2084832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New object</a:t>
            </a:r>
          </a:p>
        </p:txBody>
      </p:sp>
      <p:pic>
        <p:nvPicPr>
          <p:cNvPr id="12" name="Picture 11" descr="object_status_02_h9mG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542032"/>
            <a:ext cx="457200" cy="45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43000" y="2615184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Object from the previous run</a:t>
            </a:r>
          </a:p>
        </p:txBody>
      </p:sp>
      <p:pic>
        <p:nvPicPr>
          <p:cNvPr id="14" name="Picture 13" descr="object_status_04_WeHj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072384"/>
            <a:ext cx="457200" cy="457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43000" y="3145536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Path plan from the previous run is not valid</a:t>
            </a:r>
          </a:p>
        </p:txBody>
      </p:sp>
      <p:pic>
        <p:nvPicPr>
          <p:cNvPr id="16" name="Picture 15" descr="object_status_03_xDWY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602736"/>
            <a:ext cx="457200" cy="457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43000" y="3675887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Path plan from the previous run is valid</a:t>
            </a:r>
          </a:p>
        </p:txBody>
      </p:sp>
      <p:pic>
        <p:nvPicPr>
          <p:cNvPr id="18" name="Picture 17" descr="object_status_05_zYcp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4133087"/>
            <a:ext cx="457200" cy="4572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43000" y="4206240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All waypoints computed</a:t>
            </a:r>
          </a:p>
        </p:txBody>
      </p:sp>
      <p:pic>
        <p:nvPicPr>
          <p:cNvPr id="20" name="Picture 19" descr="object_status_12_8wyyM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663440"/>
            <a:ext cx="457200" cy="457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143000" y="4736592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Trajectory planned</a:t>
            </a:r>
          </a:p>
        </p:txBody>
      </p:sp>
      <p:pic>
        <p:nvPicPr>
          <p:cNvPr id="22" name="Picture 21" descr="object_status_14_qIMMJ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5193792"/>
            <a:ext cx="457200" cy="4572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43000" y="5266944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Ready to pick</a:t>
            </a:r>
          </a:p>
        </p:txBody>
      </p:sp>
      <p:pic>
        <p:nvPicPr>
          <p:cNvPr id="24" name="Picture 23" descr="object_status_15_g6zPS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" y="5724144"/>
            <a:ext cx="457200" cy="4572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143000" y="5797296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Object being picked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5352" y="1600200"/>
            <a:ext cx="530352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0073E6"/>
                </a:solidFill>
                <a:latin typeface="Zebra Sans"/>
              </a:rPr>
              <a:t>Failure statuses, in order</a:t>
            </a:r>
          </a:p>
        </p:txBody>
      </p:sp>
      <p:pic>
        <p:nvPicPr>
          <p:cNvPr id="27" name="Picture 26" descr="object_status_06_ZoSVT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5352" y="2011680"/>
            <a:ext cx="457200" cy="4572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839712" y="2084832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No gripping points defined</a:t>
            </a:r>
          </a:p>
        </p:txBody>
      </p:sp>
      <p:pic>
        <p:nvPicPr>
          <p:cNvPr id="29" name="Picture 28" descr="object_status_07_tKyGK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5352" y="2542032"/>
            <a:ext cx="457200" cy="4572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839712" y="2615184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Object occluded from scanner position</a:t>
            </a:r>
          </a:p>
        </p:txBody>
      </p:sp>
      <p:pic>
        <p:nvPicPr>
          <p:cNvPr id="31" name="Picture 30" descr="object_status_08_Sitxl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5352" y="3072384"/>
            <a:ext cx="457200" cy="4572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839712" y="3145536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Grasping angle rejected</a:t>
            </a:r>
          </a:p>
        </p:txBody>
      </p:sp>
      <p:pic>
        <p:nvPicPr>
          <p:cNvPr id="33" name="Picture 32" descr="object_status_10_KZYpY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5352" y="3602736"/>
            <a:ext cx="457200" cy="4572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839712" y="3675887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Gripper in collision in grasp pose</a:t>
            </a:r>
          </a:p>
        </p:txBody>
      </p:sp>
      <p:pic>
        <p:nvPicPr>
          <p:cNvPr id="35" name="Picture 34" descr="object_status_11_YRpAw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5352" y="4133087"/>
            <a:ext cx="457200" cy="4572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839712" y="4206240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Waypoint computation failed</a:t>
            </a:r>
          </a:p>
        </p:txBody>
      </p:sp>
      <p:pic>
        <p:nvPicPr>
          <p:cNvPr id="37" name="Picture 36" descr="object_status_13_gIkXs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45352" y="4663440"/>
            <a:ext cx="457200" cy="4572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839712" y="4736592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000000"/>
                </a:solidFill>
                <a:latin typeface="Zebra Sans"/>
              </a:rPr>
              <a:t>Trajectory planning failed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DEPLOYMENT AND TROUBLESHOOTING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The Inspector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77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75488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Click a localized object, then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Show Inspector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Always shown: </a:t>
            </a:r>
            <a:r>
              <a:rPr sz="1500" b="1">
                <a:solidFill>
                  <a:srgbClr val="000000"/>
                </a:solidFill>
                <a:latin typeface="Zebra Sans"/>
              </a:rPr>
              <a:t>GP ID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GP Inv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</a:t>
            </a:r>
            <a:r>
              <a:rPr sz="1500" b="1">
                <a:solidFill>
                  <a:srgbClr val="000000"/>
                </a:solidFill>
                <a:latin typeface="Zebra Sans"/>
              </a:rPr>
              <a:t>TP Inv</a:t>
            </a:r>
            <a:r>
              <a:rPr sz="1500" b="0">
                <a:solidFill>
                  <a:srgbClr val="000000"/>
                </a:solidFill>
                <a:latin typeface="Zebra Sans"/>
              </a:rPr>
              <a:t> and </a:t>
            </a:r>
            <a:r>
              <a:rPr sz="1500" b="1">
                <a:solidFill>
                  <a:srgbClr val="000000"/>
                </a:solidFill>
                <a:latin typeface="Zebra Sans"/>
              </a:rPr>
              <a:t>∡Z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(angle to the gripper reference vector).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Tabs, depending on the status: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300" b="1">
                <a:solidFill>
                  <a:srgbClr val="666666"/>
                </a:solidFill>
                <a:latin typeface="Zebra Sans"/>
              </a:rPr>
              <a:t>Grasp invariances</a:t>
            </a:r>
            <a:r>
              <a:rPr sz="1300" b="0">
                <a:solidFill>
                  <a:srgbClr val="666666"/>
                </a:solidFill>
                <a:latin typeface="Zebra Sans"/>
              </a:rPr>
              <a:t>: the grasp pose, IK result, gripper collision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300" b="1">
                <a:solidFill>
                  <a:srgbClr val="666666"/>
                </a:solidFill>
                <a:latin typeface="Zebra Sans"/>
              </a:rPr>
              <a:t>Waypoints</a:t>
            </a:r>
            <a:r>
              <a:rPr sz="1300" b="0">
                <a:solidFill>
                  <a:srgbClr val="666666"/>
                </a:solidFill>
                <a:latin typeface="Zebra Sans"/>
              </a:rPr>
              <a:t>: each waypoint, its status and IK result; the colliding pair is shown in red</a:t>
            </a:r>
          </a:p>
          <a:p>
            <a:pPr marL="502920" indent="-201168">
              <a:spcAft>
                <a:spcPts val="600"/>
              </a:spcAft>
              <a:buClr>
                <a:srgbClr val="666666"/>
              </a:buClr>
              <a:buFont typeface="Arial"/>
              <a:buChar char="–"/>
            </a:pPr>
            <a:r>
              <a:rPr sz="1300" b="1">
                <a:solidFill>
                  <a:srgbClr val="666666"/>
                </a:solidFill>
                <a:latin typeface="Zebra Sans"/>
              </a:rPr>
              <a:t>Trajectories</a:t>
            </a:r>
            <a:r>
              <a:rPr sz="1300" b="0">
                <a:solidFill>
                  <a:srgbClr val="666666"/>
                </a:solidFill>
                <a:latin typeface="Zebra Sans"/>
              </a:rPr>
              <a:t>: plays the planned motion; a failed segment is a black line</a:t>
            </a:r>
          </a:p>
        </p:txBody>
      </p:sp>
      <p:pic>
        <p:nvPicPr>
          <p:cNvPr id="9" name="Picture 8" descr="inspector_main_HfgU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59" y="1234440"/>
            <a:ext cx="6016752" cy="4302677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DEPLOYMENT AND TROUBLESHOOTING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Fixing path planning failures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78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234440"/>
          <a:ext cx="11091671" cy="402336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3300001"/>
                <a:gridCol w="7791670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Status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Zebra Sans"/>
                        </a:rPr>
                        <a:t>First things to check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Grasping angle rejected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Tool point and gripping points; Angular threshold; reference vector for wall / ceiling robots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Gripper in collision in grasp pose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Often a real collision: picked later. Otherwise Gripper collision sensitivity, gripping points, scan quality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Waypoint: Unreachable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Joint limits, a reachable gripping point, bin position, IK solver timeout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Waypoint: In collision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The colliding pair in the Inspector; gripping points and grasping method; scan quality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Cartesian threshold failed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A joint turns more than 0.3 rad between points: set joint limits, lower the sampling step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Linear / joint trajectory is too long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More than 100 points: bring the two waypoints closer, raise the sampling step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000000"/>
                          </a:solidFill>
                          <a:latin typeface="Zebra Sans"/>
                        </a:rPr>
                        <a:t>End position mismatch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000000"/>
                          </a:solidFill>
                          <a:latin typeface="Zebra Sans"/>
                        </a:rPr>
                        <a:t>Adjust joint limits so the End waypoint has only the End pose configuration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DEPLOYMENT AND TROUBLESHOOTING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Common collision situations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79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49377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Scan ↔ gripper in Approach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Approach is too close to the object; reflections above it collide. Move Approach further away.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Picked object ↔ scan in Deapproach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the Grasp-to-Deapproach distance is smaller than the object. Make it larger.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Picked object ↔ bin wall in Deapproach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lean away from the walls. Use Start / End as the origin, with Start / End above the middle of the bin.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1">
                <a:solidFill>
                  <a:srgbClr val="000000"/>
                </a:solidFill>
                <a:latin typeface="Zebra Sans"/>
              </a:rPr>
              <a:t>Floating points</a:t>
            </a:r>
            <a:r>
              <a:rPr sz="1500" b="0">
                <a:solidFill>
                  <a:srgbClr val="000000"/>
                </a:solidFill>
                <a:latin typeface="Zebra Sans"/>
              </a:rPr>
              <a:t> from reflections: raise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Minimum required size of a volumetric model segment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</p:txBody>
      </p:sp>
      <p:pic>
        <p:nvPicPr>
          <p:cNvPr id="9" name="Picture 8" descr="inspector_waypoints_KmAG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1234440"/>
            <a:ext cx="5833872" cy="4177549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DEPLOYMENT AND TROUBLESHOOTING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Troubleshooting overview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80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234440"/>
          <a:ext cx="11091671" cy="3401568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3666668"/>
                <a:gridCol w="7425003"/>
              </a:tblGrid>
              <a:tr h="56692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Zebra Sans"/>
                        </a:rPr>
                        <a:t>Problem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Zebra Sans"/>
                        </a:rPr>
                        <a:t>Where to look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The robot can't connect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Hardware diagnostics; Test connection on the Network page; error codes 3 and 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The sensor isn't found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Sensor indicator; IP addresses of interface and sensor; PhoXi page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Calibration is inaccurate or fails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Diverse poses, base frame offset, tool, Robot State Server, custom calibration profile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No object found or objects rejected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Error codes 202 / 502–505; bounding box; constraints; scanning profile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Path planning fails or the gripper collides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Object status and Inspector; collision situations; save the scans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DEPLOYMENT AND TROUBLESHOOTING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Asking Photoneo support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81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8521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0">
                <a:solidFill>
                  <a:srgbClr val="000000"/>
                </a:solidFill>
                <a:latin typeface="Zebra Sans"/>
              </a:rPr>
              <a:t>Send your request to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support@photoneo.com</a:t>
            </a:r>
            <a:r>
              <a:rPr sz="1500" b="0">
                <a:solidFill>
                  <a:srgbClr val="000000"/>
                </a:solidFill>
                <a:latin typeface="Zebra Sans"/>
              </a:rPr>
              <a:t>. Describe the problem and attach: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1">
                <a:solidFill>
                  <a:srgbClr val="000000"/>
                </a:solidFill>
                <a:latin typeface="Zebra Sans"/>
              </a:rPr>
              <a:t>Support logs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menu &gt; </a:t>
            </a:r>
            <a:r>
              <a:rPr sz="1500" b="1">
                <a:solidFill>
                  <a:srgbClr val="000000"/>
                </a:solidFill>
                <a:latin typeface="Zebra Sans"/>
              </a:rPr>
              <a:t>Download support logs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1">
                <a:solidFill>
                  <a:srgbClr val="000000"/>
                </a:solidFill>
                <a:latin typeface="Zebra Sans"/>
              </a:rPr>
              <a:t>Deployment console logs</a:t>
            </a:r>
            <a:r>
              <a:rPr sz="1500" b="0">
                <a:solidFill>
                  <a:srgbClr val="000000"/>
                </a:solidFill>
                <a:latin typeface="Zebra Sans"/>
              </a:rPr>
              <a:t>: menu &gt; </a:t>
            </a:r>
            <a:r>
              <a:rPr sz="1500" b="1">
                <a:solidFill>
                  <a:srgbClr val="000000"/>
                </a:solidFill>
                <a:latin typeface="Zebra Sans"/>
              </a:rPr>
              <a:t>Download deployment console logs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1">
                <a:solidFill>
                  <a:srgbClr val="000000"/>
                </a:solidFill>
                <a:latin typeface="Zebra Sans"/>
              </a:rPr>
              <a:t>Saved scans</a:t>
            </a:r>
            <a:r>
              <a:rPr sz="1500" b="0">
                <a:solidFill>
                  <a:srgbClr val="000000"/>
                </a:solidFill>
                <a:latin typeface="Zebra Sans"/>
              </a:rPr>
              <a:t> of the situation. Turn on </a:t>
            </a:r>
            <a:r>
              <a:rPr sz="1500" b="1">
                <a:solidFill>
                  <a:srgbClr val="000000"/>
                </a:solidFill>
                <a:latin typeface="Zebra Sans"/>
              </a:rPr>
              <a:t>Automatic saving of scans</a:t>
            </a:r>
            <a:r>
              <a:rPr sz="1500" b="0">
                <a:solidFill>
                  <a:srgbClr val="000000"/>
                </a:solidFill>
                <a:latin typeface="Zebra Sans"/>
              </a:rPr>
              <a:t> before the problem happens.</a:t>
            </a:r>
          </a:p>
          <a:p>
            <a:pPr marL="292608" indent="-292608">
              <a:spcAft>
                <a:spcPts val="600"/>
              </a:spcAft>
              <a:buClr>
                <a:srgbClr val="0073E6"/>
              </a:buClr>
              <a:buFont typeface="Zebra Sans"/>
              <a:buAutoNum type="arabicPeriod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solution export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</a:t>
            </a:r>
            <a:r>
              <a:rPr sz="1500" b="0">
                <a:solidFill>
                  <a:srgbClr val="0073E6"/>
                </a:solidFill>
                <a:latin typeface="Zebra Sans"/>
              </a:rPr>
              <a:t>.pbcf</a:t>
            </a:r>
            <a:r>
              <a:rPr sz="1500" b="0">
                <a:solidFill>
                  <a:srgbClr val="000000"/>
                </a:solidFill>
                <a:latin typeface="Zebra Sans"/>
              </a:rPr>
              <a:t>).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000000"/>
                </a:solidFill>
                <a:latin typeface="Zebra Sans"/>
              </a:rPr>
              <a:t>After a fatal error,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An error occurred</a:t>
            </a:r>
            <a:r>
              <a:rPr sz="1500" b="0">
                <a:solidFill>
                  <a:srgbClr val="000000"/>
                </a:solidFill>
                <a:latin typeface="Zebra Sans"/>
              </a:rPr>
              <a:t> dialog offers the support logs and a link to the Photoneo Help Center.</a:t>
            </a:r>
          </a:p>
        </p:txBody>
      </p:sp>
      <p:pic>
        <p:nvPicPr>
          <p:cNvPr id="9" name="Picture 8" descr="support-logs-men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234440"/>
            <a:ext cx="4965192" cy="1737817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0" y="0"/>
            <a:ext cx="4754880" cy="6858000"/>
          </a:xfrm>
          <a:custGeom>
            <a:avLst/>
            <a:gdLst/>
            <a:ahLst/>
            <a:cxnLst/>
            <a:rect l="l" t="t" r="r" b="b"/>
            <a:pathLst>
              <a:path w="4754880" h="6858000">
                <a:moveTo>
                  <a:pt x="0" y="0"/>
                </a:moveTo>
                <a:lnTo>
                  <a:pt x="4754880" y="0"/>
                </a:lnTo>
                <a:lnTo>
                  <a:pt x="4754880" y="5669280"/>
                </a:lnTo>
                <a:lnTo>
                  <a:pt x="3840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3840480" cy="10972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6000" b="1">
                <a:solidFill>
                  <a:srgbClr val="0073E6"/>
                </a:solidFill>
                <a:latin typeface="Zebra Sans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240280"/>
            <a:ext cx="3840480" cy="2286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Zebra Sans"/>
              </a:rPr>
              <a:t>Locator Studio specifics</a:t>
            </a:r>
          </a:p>
        </p:txBody>
      </p:sp>
      <p:pic>
        <p:nvPicPr>
          <p:cNvPr id="5" name="Picture 4" descr="zebra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989320"/>
            <a:ext cx="1051560" cy="338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0" y="914400"/>
            <a:ext cx="59436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0073E6"/>
                </a:solidFill>
                <a:latin typeface="Zebra Sans"/>
              </a:rPr>
              <a:t>IN THIS CHAPTER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0" y="1463040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0" y="1536192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LS solutions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0" y="1975104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0" y="2048256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Reported pose and origin offset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0" y="2487168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86400" y="2560320"/>
            <a:ext cx="5943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000000"/>
                </a:solidFill>
                <a:latin typeface="Zebra Sans"/>
              </a:rPr>
              <a:t>Pose constraints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0" y="2999232"/>
            <a:ext cx="5943600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LOCATOR STUDIO SPECIFICS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Locator Studio solutions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83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234440"/>
          <a:ext cx="11091671" cy="18288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2750001"/>
                <a:gridCol w="834167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Zebra Sans"/>
                        </a:rPr>
                        <a:t>Solution type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Zebra Sans"/>
                        </a:rPr>
                        <a:t>Setup steps</a:t>
                      </a:r>
                    </a:p>
                  </a:txBody>
                  <a:tcPr marL="73152" marR="73152" marT="36576" marB="36576" anchor="ctr">
                    <a:solidFill>
                      <a:srgbClr val="000000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CAD Localization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Picked object, Vision system, Calibration, Settings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AI Localization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Vision system, Calibration, Settings</a:t>
                      </a:r>
                    </a:p>
                  </a:txBody>
                  <a:tcPr marL="73152" marR="73152" marT="36576" marB="36576" anchor="ctr">
                    <a:solidFill>
                      <a:srgbClr val="F5F5F5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000000"/>
                          </a:solidFill>
                          <a:latin typeface="Zebra Sans"/>
                        </a:rPr>
                        <a:t>Layer Localization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000000"/>
                          </a:solidFill>
                          <a:latin typeface="Zebra Sans"/>
                        </a:rPr>
                        <a:t>Vision system, Calibration, Settings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FDFDF"/>
                      </a:solidFill>
                    </a:lnT>
                    <a:lnB w="9525">
                      <a:solidFill>
                        <a:srgbClr val="DFDFD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3337560"/>
            <a:ext cx="11091672" cy="2926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No Robot, Gripper, Grasping method or Environment: the </a:t>
            </a:r>
            <a:r>
              <a:rPr sz="1500" b="1">
                <a:solidFill>
                  <a:srgbClr val="000000"/>
                </a:solidFill>
                <a:latin typeface="Zebra Sans"/>
              </a:rPr>
              <a:t>robot program plans the motion</a:t>
            </a:r>
            <a:r>
              <a:rPr sz="15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The robot sends </a:t>
            </a:r>
            <a:r>
              <a:rPr sz="1500" b="1">
                <a:solidFill>
                  <a:srgbClr val="000000"/>
                </a:solidFill>
                <a:latin typeface="Zebra Sans"/>
              </a:rPr>
              <a:t>Scan</a:t>
            </a:r>
            <a:r>
              <a:rPr sz="1500" b="0">
                <a:solidFill>
                  <a:srgbClr val="000000"/>
                </a:solidFill>
                <a:latin typeface="Zebra Sans"/>
              </a:rPr>
              <a:t>, then gets the poses with </a:t>
            </a:r>
            <a:r>
              <a:rPr sz="1500" b="1">
                <a:solidFill>
                  <a:srgbClr val="000000"/>
                </a:solidFill>
                <a:latin typeface="Zebra Sans"/>
              </a:rPr>
              <a:t>Get objects</a:t>
            </a:r>
            <a:r>
              <a:rPr sz="1500" b="0">
                <a:solidFill>
                  <a:srgbClr val="000000"/>
                </a:solidFill>
                <a:latin typeface="Zebra Sans"/>
              </a:rPr>
              <a:t>. A timeout applies (</a:t>
            </a:r>
            <a:r>
              <a:rPr sz="1500" b="1">
                <a:solidFill>
                  <a:srgbClr val="000000"/>
                </a:solidFill>
                <a:latin typeface="Zebra Sans"/>
              </a:rPr>
              <a:t>Get objects request timeout [s]</a:t>
            </a:r>
            <a:r>
              <a:rPr sz="1500" b="0">
                <a:solidFill>
                  <a:srgbClr val="000000"/>
                </a:solidFill>
                <a:latin typeface="Zebra Sans"/>
              </a:rPr>
              <a:t>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Robot side: the Robot module, or your own Action Request Client on any compatible controller or PLC. The Robot State channel is optional.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Calibration: extrinsic, hand-eye, or </a:t>
            </a:r>
            <a:r>
              <a:rPr sz="1500" b="1">
                <a:solidFill>
                  <a:srgbClr val="000000"/>
                </a:solidFill>
                <a:latin typeface="Zebra Sans"/>
              </a:rPr>
              <a:t>marker space</a:t>
            </a:r>
            <a:r>
              <a:rPr sz="1500" b="0">
                <a:solidFill>
                  <a:srgbClr val="000000"/>
                </a:solidFill>
                <a:latin typeface="Zebra Sans"/>
              </a:rPr>
              <a:t> (one scan; then define a user frame at the marker origin).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500" b="0">
                <a:solidFill>
                  <a:srgbClr val="000000"/>
                </a:solidFill>
                <a:latin typeface="Zebra Sans"/>
              </a:rPr>
              <a:t>Hand-eye LS: use the same tool as in calibration and send its TCP in the Scan request.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LOCATOR STUDIO SPECIFICS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Reported pose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84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12064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By default LS reports the </a:t>
            </a:r>
            <a:r>
              <a:rPr sz="1600" b="1">
                <a:solidFill>
                  <a:srgbClr val="000000"/>
                </a:solidFill>
                <a:latin typeface="Zebra Sans"/>
              </a:rPr>
              <a:t>origin of the object model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Enable model origin offset</a:t>
            </a:r>
            <a:r>
              <a:rPr sz="1600" b="0">
                <a:solidFill>
                  <a:srgbClr val="000000"/>
                </a:solidFill>
                <a:latin typeface="Zebra Sans"/>
              </a:rPr>
              <a:t> to report another point: type translation and rotation, drag the marker, or click </a:t>
            </a:r>
            <a:r>
              <a:rPr sz="1600" b="1">
                <a:solidFill>
                  <a:srgbClr val="000000"/>
                </a:solidFill>
                <a:latin typeface="Zebra Sans"/>
              </a:rPr>
              <a:t>Automatic</a:t>
            </a:r>
            <a:r>
              <a:rPr sz="1600" b="0">
                <a:solidFill>
                  <a:srgbClr val="000000"/>
                </a:solidFill>
                <a:latin typeface="Zebra Sans"/>
              </a:rPr>
              <a:t> (center of the geometry).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Example: origin in the middle of the top face with Z pointing down. The tool point can then move straight to the reported pose.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Constraint – Angle</a:t>
            </a:r>
            <a:r>
              <a:rPr sz="1600" b="0">
                <a:solidFill>
                  <a:srgbClr val="000000"/>
                </a:solidFill>
                <a:latin typeface="Zebra Sans"/>
              </a:rPr>
              <a:t> rejects objects whose Z-axis is more than </a:t>
            </a:r>
            <a:r>
              <a:rPr sz="1600" b="1">
                <a:solidFill>
                  <a:srgbClr val="000000"/>
                </a:solidFill>
                <a:latin typeface="Zebra Sans"/>
              </a:rPr>
              <a:t>25°</a:t>
            </a:r>
            <a:r>
              <a:rPr sz="1600" b="0">
                <a:solidFill>
                  <a:srgbClr val="000000"/>
                </a:solidFill>
                <a:latin typeface="Zebra Sans"/>
              </a:rPr>
              <a:t> (default) from the vector </a:t>
            </a:r>
            <a:r>
              <a:rPr sz="1600" b="1">
                <a:solidFill>
                  <a:srgbClr val="000000"/>
                </a:solidFill>
                <a:latin typeface="Zebra Sans"/>
              </a:rPr>
              <a:t>0, 0, −1</a:t>
            </a:r>
            <a:r>
              <a:rPr sz="1600" b="0">
                <a:solidFill>
                  <a:srgbClr val="000000"/>
                </a:solidFill>
                <a:latin typeface="Zebra Sans"/>
              </a:rPr>
              <a:t>.</a:t>
            </a:r>
          </a:p>
        </p:txBody>
      </p:sp>
      <p:pic>
        <p:nvPicPr>
          <p:cNvPr id="9" name="Picture 8" descr="cad-file-origin-offse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19" y="1234440"/>
            <a:ext cx="5650992" cy="2888965"/>
          </a:xfrm>
          <a:prstGeom prst="rect">
            <a:avLst/>
          </a:prstGeom>
          <a:ln w="9525">
            <a:solidFill>
              <a:srgbClr val="DFDFDF"/>
            </a:solidFill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1">
                <a:solidFill>
                  <a:srgbClr val="0073E6"/>
                </a:solidFill>
                <a:latin typeface="Zebra Sans"/>
              </a:rPr>
              <a:t>WRAP-UP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69264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0073E6"/>
                </a:solidFill>
                <a:latin typeface="Zebra Sans"/>
              </a:rPr>
              <a:t>Where to find more</a:t>
            </a:r>
          </a:p>
        </p:txBody>
      </p:sp>
      <p:pic>
        <p:nvPicPr>
          <p:cNvPr id="4" name="Picture 3" descr="zebra-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472" y="365760"/>
            <a:ext cx="1005840" cy="323675"/>
          </a:xfrm>
          <a:prstGeom prst="rect">
            <a:avLst/>
          </a:prstGeom>
        </p:spPr>
      </p:pic>
      <p:cxnSp>
        <p:nvCxnSpPr>
          <p:cNvPr id="5" name="Connector 4"/>
          <p:cNvCxnSpPr/>
          <p:nvPr/>
        </p:nvCxnSpPr>
        <p:spPr>
          <a:xfrm>
            <a:off x="548640" y="6400800"/>
            <a:ext cx="11091672" cy="0"/>
          </a:xfrm>
          <a:prstGeom prst="line">
            <a:avLst/>
          </a:prstGeom>
          <a:ln w="12700">
            <a:solidFill>
              <a:srgbClr val="DFDF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Bin Picking Studio 1.12 ·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73952"/>
            <a:ext cx="914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999999"/>
                </a:solidFill>
                <a:latin typeface="Zebra Sans"/>
              </a:rPr>
              <a:t>85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3949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600" b="1">
                <a:solidFill>
                  <a:srgbClr val="0073E6"/>
                </a:solidFill>
                <a:latin typeface="Zebra Sans"/>
              </a:rPr>
              <a:t>Documentation (VGR 1.12)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Getting Started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Studio Interface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Common Setup (BPS &amp; LS)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BPS Solution Setup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LS Solution Setup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Deployment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Robot Module: integration guides, action requests, error codes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5352" y="1234440"/>
            <a:ext cx="5394960" cy="5029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600" b="1">
                <a:solidFill>
                  <a:srgbClr val="0073E6"/>
                </a:solidFill>
                <a:latin typeface="Zebra Sans"/>
              </a:rPr>
              <a:t>Support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1">
                <a:solidFill>
                  <a:srgbClr val="000000"/>
                </a:solidFill>
                <a:latin typeface="Zebra Sans"/>
              </a:rPr>
              <a:t>support@photoneo.com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Photoneo Help Center: www.photoneo.com/Help-Center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0073E6"/>
                </a:solidFill>
                <a:latin typeface="Zebra Sans"/>
              </a:rPr>
              <a:t>In the Studio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The info icon next to each field shows its help text.</a:t>
            </a:r>
          </a:p>
          <a:p>
            <a:pPr marL="228600" indent="-228600">
              <a:spcAft>
                <a:spcPts val="600"/>
              </a:spcAft>
              <a:buClr>
                <a:srgbClr val="0073E6"/>
              </a:buClr>
              <a:buFont typeface="Arial"/>
              <a:buChar char="•"/>
            </a:pPr>
            <a:r>
              <a:rPr sz="1600" b="0">
                <a:solidFill>
                  <a:srgbClr val="000000"/>
                </a:solidFill>
                <a:latin typeface="Zebra Sans"/>
              </a:rPr>
              <a:t>Menu &gt; </a:t>
            </a:r>
            <a:r>
              <a:rPr sz="1600" b="1">
                <a:solidFill>
                  <a:srgbClr val="000000"/>
                </a:solidFill>
                <a:latin typeface="Zebra Sans"/>
              </a:rPr>
              <a:t>Documentation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zebra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40080"/>
            <a:ext cx="2103120" cy="6767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85800" y="2788920"/>
            <a:ext cx="1097280" cy="73152"/>
          </a:xfrm>
          <a:prstGeom prst="rect">
            <a:avLst/>
          </a:prstGeom>
          <a:solidFill>
            <a:srgbClr val="0073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017520"/>
            <a:ext cx="10058400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Zebra Sans"/>
              </a:rP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931920"/>
            <a:ext cx="1005840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Zebra Sans"/>
              </a:rPr>
              <a:t>...and happy picking!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0"/>
            <a:ext cx="100584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Zebra Sans"/>
              </a:rPr>
              <a:t>support@photoneo.com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